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53.xml.rels" ContentType="application/vnd.openxmlformats-package.relationships+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3.xml.rels" ContentType="application/vnd.openxmlformats-package.relationships+xml"/>
  <Override PartName="/ppt/notesSlides/_rels/notesSlide46.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7.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63.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media/image63.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Relationship Id="rId66" Type="http://schemas.openxmlformats.org/officeDocument/2006/relationships/slide" Target="slides/slide63.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1856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Click to edit the notes format</a:t>
            </a:r>
            <a:endParaRPr b="0" lang="en-US" sz="2800" spc="-1" strike="noStrike">
              <a:latin typeface="Raleway"/>
            </a:endParaRPr>
          </a:p>
        </p:txBody>
      </p:sp>
      <p:sp>
        <p:nvSpPr>
          <p:cNvPr id="43"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4"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16FD650F-C16F-4AD6-85E8-45F72B9D5D0F}" type="slidenum">
              <a:rPr b="0" lang="en-US" sz="1400" spc="-1" strike="noStrike">
                <a:latin typeface="Times New Roman"/>
              </a:rPr>
              <a:t>&lt;number&gt;</a:t>
            </a:fld>
            <a:endParaRPr b="0" lang="en-US" sz="1400" spc="-1" strike="noStrike">
              <a:latin typeface="Times New Roman"/>
            </a:endParaRPr>
          </a:p>
        </p:txBody>
      </p:sp>
      <p:sp>
        <p:nvSpPr>
          <p:cNvPr id="45" name="TextShape 5"/>
          <p:cNvSpPr txBox="1"/>
          <p:nvPr/>
        </p:nvSpPr>
        <p:spPr>
          <a:xfrm>
            <a:off x="97560" y="36000"/>
            <a:ext cx="7289640" cy="685800"/>
          </a:xfrm>
          <a:prstGeom prst="rect">
            <a:avLst/>
          </a:prstGeom>
          <a:noFill/>
          <a:ln w="0">
            <a:noFill/>
          </a:ln>
        </p:spPr>
        <p:txBody>
          <a:bodyPr lIns="0" rIns="0" tIns="0" bIns="0">
            <a:noAutofit/>
          </a:bodyPr>
          <a:p>
            <a:r>
              <a:rPr b="0" lang="en-US" sz="1200" spc="-1" strike="noStrike">
                <a:latin typeface="Times New Roman"/>
              </a:rPr>
              <a:t>&lt;header&gt;</a:t>
            </a:r>
            <a:r>
              <a:rPr b="0" lang="en-GB" sz="3200" spc="-1" strike="noStrike">
                <a:solidFill>
                  <a:srgbClr val="000000"/>
                </a:solidFill>
                <a:latin typeface="ITC Souvenir Demi"/>
                <a:ea typeface="Seravek"/>
              </a:rPr>
              <a:t>Prophecy of Christ’s 2</a:t>
            </a:r>
            <a:r>
              <a:rPr b="0" lang="en-GB" sz="3200" spc="-1" strike="noStrike" baseline="14000000">
                <a:solidFill>
                  <a:srgbClr val="000000"/>
                </a:solidFill>
                <a:latin typeface="ITC Souvenir Demi"/>
                <a:ea typeface="Seravek"/>
              </a:rPr>
              <a:t>nd</a:t>
            </a:r>
            <a:r>
              <a:rPr b="0" lang="en-GB" sz="3200" spc="-1" strike="noStrike">
                <a:solidFill>
                  <a:srgbClr val="000000"/>
                </a:solidFill>
                <a:latin typeface="ITC Souvenir Demi"/>
                <a:ea typeface="Seravek"/>
              </a:rPr>
              <a:t> Coming</a:t>
            </a:r>
            <a:endParaRPr b="0" lang="en-US" sz="3200" spc="-1" strike="noStrike">
              <a:latin typeface="Times New Roman"/>
            </a:endParaRPr>
          </a:p>
          <a:p>
            <a:endParaRPr b="0" lang="en-US" sz="3200" spc="-1" strike="noStrike">
              <a:latin typeface="Times New Roman"/>
            </a:endParaRPr>
          </a:p>
        </p:txBody>
      </p:sp>
      <p:sp>
        <p:nvSpPr>
          <p:cNvPr id="46" name="TextShape 6"/>
          <p:cNvSpPr txBox="1"/>
          <p:nvPr/>
        </p:nvSpPr>
        <p:spPr>
          <a:xfrm>
            <a:off x="7031880" y="-5760"/>
            <a:ext cx="2257920" cy="1028160"/>
          </a:xfrm>
          <a:prstGeom prst="rect">
            <a:avLst/>
          </a:prstGeom>
          <a:noFill/>
          <a:ln w="0">
            <a:noFill/>
          </a:ln>
        </p:spPr>
        <p:txBody>
          <a:bodyPr lIns="90000" rIns="90000" tIns="45000" bIns="45000">
            <a:noAutofit/>
          </a:bodyPr>
          <a:p>
            <a:fld id="{95BD9BAE-ABCD-4A6F-935C-FAB35C467651}"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hyperlink" Target="http://www.2ndAdventRevivalMinistry.com/" TargetMode="External"/><Relationship Id="rId2" Type="http://schemas.openxmlformats.org/officeDocument/2006/relationships/slide" Target="../slides/slide1.xml"/><Relationship Id="rId3"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PlaceHolder 1"/>
          <p:cNvSpPr>
            <a:spLocks noGrp="1"/>
          </p:cNvSpPr>
          <p:nvPr>
            <p:ph type="sldImg"/>
          </p:nvPr>
        </p:nvSpPr>
        <p:spPr>
          <a:xfrm>
            <a:off x="533520" y="718560"/>
            <a:ext cx="6704640" cy="3771360"/>
          </a:xfrm>
          <a:prstGeom prst="rect">
            <a:avLst/>
          </a:prstGeom>
        </p:spPr>
      </p:sp>
      <p:sp>
        <p:nvSpPr>
          <p:cNvPr id="167" name="PlaceHolder 2"/>
          <p:cNvSpPr>
            <a:spLocks noGrp="1"/>
          </p:cNvSpPr>
          <p:nvPr>
            <p:ph type="body"/>
          </p:nvPr>
        </p:nvSpPr>
        <p:spPr>
          <a:xfrm>
            <a:off x="457200" y="457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endParaRPr b="0" lang="en-US" sz="2800" spc="-1" strike="noStrike">
              <a:latin typeface="Raleway"/>
            </a:endParaRPr>
          </a:p>
        </p:txBody>
      </p:sp>
      <p:sp>
        <p:nvSpPr>
          <p:cNvPr id="168" name="TextShape 3"/>
          <p:cNvSpPr txBox="1"/>
          <p:nvPr/>
        </p:nvSpPr>
        <p:spPr>
          <a:xfrm>
            <a:off x="685800" y="4961160"/>
            <a:ext cx="6858000" cy="3407040"/>
          </a:xfrm>
          <a:prstGeom prst="rect">
            <a:avLst/>
          </a:prstGeom>
          <a:noFill/>
          <a:ln w="0">
            <a:noFill/>
          </a:ln>
        </p:spPr>
        <p:txBody>
          <a:bodyPr lIns="90000" rIns="90000" tIns="45000" bIns="45000">
            <a:noAutofit/>
          </a:bodyPr>
          <a:p>
            <a:pPr>
              <a:lnSpc>
                <a:spcPct val="150000"/>
              </a:lnSpc>
            </a:pPr>
            <a:r>
              <a:rPr b="0" lang="en-US" sz="2800" spc="-1" strike="noStrike">
                <a:solidFill>
                  <a:srgbClr val="1c1c1c"/>
                </a:solidFill>
                <a:latin typeface="ITC Souvenir Demi"/>
                <a:ea typeface="ITC Souvenir Demi"/>
              </a:rPr>
              <a:t>Download this presentation free at:</a:t>
            </a:r>
            <a:endParaRPr b="0" lang="en-US" sz="2800" spc="-1" strike="noStrike">
              <a:latin typeface="Arial"/>
            </a:endParaRPr>
          </a:p>
          <a:p>
            <a:pPr>
              <a:lnSpc>
                <a:spcPct val="150000"/>
              </a:lnSpc>
            </a:pPr>
            <a:r>
              <a:rPr b="0" lang="en-US" sz="2800" spc="-1" strike="noStrike">
                <a:solidFill>
                  <a:srgbClr val="1c1c1c"/>
                </a:solidFill>
                <a:latin typeface="ITC Souvenir Demi"/>
                <a:ea typeface="ITC Souvenir Demi"/>
                <a:hlinkClick r:id="rId1"/>
              </a:rPr>
              <a:t>www.2ndAdventRevivalMinistry.com</a:t>
            </a:r>
            <a:endParaRPr b="0" lang="en-US" sz="2800" spc="-1" strike="noStrike">
              <a:latin typeface="Arial"/>
            </a:endParaRPr>
          </a:p>
          <a:p>
            <a:pPr>
              <a:lnSpc>
                <a:spcPct val="150000"/>
              </a:lnSpc>
            </a:pPr>
            <a:endParaRPr b="0" lang="en-US" sz="2800" spc="-1" strike="noStrike">
              <a:latin typeface="Arial"/>
            </a:endParaRPr>
          </a:p>
          <a:p>
            <a:pPr>
              <a:lnSpc>
                <a:spcPct val="100000"/>
              </a:lnSpc>
            </a:pPr>
            <a:endParaRPr b="0" lang="en-US" sz="2800" spc="-1" strike="noStrike">
              <a:latin typeface="Arial"/>
            </a:endParaRPr>
          </a:p>
          <a:p>
            <a:pPr>
              <a:lnSpc>
                <a:spcPct val="100000"/>
              </a:lnSpc>
            </a:pPr>
            <a:r>
              <a:rPr b="0" lang="en-US" sz="2800" spc="-1" strike="noStrike">
                <a:solidFill>
                  <a:srgbClr val="1c1c1c"/>
                </a:solidFill>
                <a:latin typeface="Raleway"/>
                <a:ea typeface="ITC Souvenir Demi"/>
              </a:rPr>
              <a:t>Welcome to our study on the Prophecy of Christ’s Second Coming!</a:t>
            </a:r>
            <a:endParaRPr b="0" lang="en-US" sz="2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PlaceHolder 1"/>
          <p:cNvSpPr>
            <a:spLocks noGrp="1"/>
          </p:cNvSpPr>
          <p:nvPr>
            <p:ph type="sldImg"/>
          </p:nvPr>
        </p:nvSpPr>
        <p:spPr>
          <a:xfrm>
            <a:off x="533520" y="718560"/>
            <a:ext cx="6704640" cy="3771360"/>
          </a:xfrm>
          <a:prstGeom prst="rect">
            <a:avLst/>
          </a:prstGeom>
        </p:spPr>
      </p:sp>
      <p:sp>
        <p:nvSpPr>
          <p:cNvPr id="170" name="PlaceHolder 2"/>
          <p:cNvSpPr>
            <a:spLocks noGrp="1"/>
          </p:cNvSpPr>
          <p:nvPr>
            <p:ph type="body"/>
          </p:nvPr>
        </p:nvSpPr>
        <p:spPr>
          <a:xfrm>
            <a:off x="457200" y="4752000"/>
            <a:ext cx="6858000" cy="56973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We have a Friend in heaven! “...It is Christ who died, and furthermore is also risen, who is even at the right hand of God, who also makes intercession for us.”* Although things are falling apart on planet earth, Jesus has not forgotten us! He lived here, walked our streets, and identified Himself by becoming One of </a:t>
            </a:r>
            <a:endParaRPr b="0" lang="en-US" sz="2800" spc="-1" strike="noStrike">
              <a:latin typeface="Raleway"/>
            </a:endParaRPr>
          </a:p>
          <a:p>
            <a:r>
              <a:rPr b="0" lang="en-US" sz="2800" spc="-1" strike="noStrike">
                <a:latin typeface="Raleway"/>
                <a:ea typeface="Microsoft YaHei"/>
              </a:rPr>
              <a:t>us</a:t>
            </a:r>
            <a:r>
              <a:rPr b="0" lang="en-US" sz="2800" spc="-1" strike="noStrike">
                <a:solidFill>
                  <a:srgbClr val="1c1e21"/>
                </a:solidFill>
                <a:latin typeface="Raleway"/>
                <a:ea typeface="inherit;Times New Roman"/>
              </a:rPr>
              <a:t>—</a:t>
            </a:r>
            <a:r>
              <a:rPr b="0" lang="en-US" sz="2800" spc="-1" strike="noStrike">
                <a:latin typeface="Raleway"/>
              </a:rPr>
              <a:t> part of the human family. His tenderest sympathy is with us, and He is COMING BACK!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How do we know this?</a:t>
            </a:r>
            <a:endParaRPr b="0" lang="en-US" sz="2800" spc="-1" strike="noStrike">
              <a:latin typeface="Raleway"/>
            </a:endParaRPr>
          </a:p>
          <a:p>
            <a:endParaRPr b="0" lang="en-US" sz="2800" spc="-1" strike="noStrike">
              <a:latin typeface="Raleway"/>
            </a:endParaRPr>
          </a:p>
          <a:p>
            <a:r>
              <a:rPr b="0" i="1" lang="en-US" sz="1800" spc="-1" strike="noStrike">
                <a:latin typeface="Raleway"/>
              </a:rPr>
              <a:t>   </a:t>
            </a:r>
            <a:r>
              <a:rPr b="0" i="1" lang="en-US" sz="1800" spc="-1" strike="noStrike">
                <a:latin typeface="Raleway"/>
              </a:rPr>
              <a:t>*Romans 8:34</a:t>
            </a:r>
            <a:endParaRPr b="0" lang="en-US" sz="1800" spc="-1" strike="noStrike">
              <a:latin typeface="Raleway"/>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type="sldImg"/>
          </p:nvPr>
        </p:nvSpPr>
        <p:spPr>
          <a:xfrm>
            <a:off x="533520" y="718560"/>
            <a:ext cx="6704640" cy="3771360"/>
          </a:xfrm>
          <a:prstGeom prst="rect">
            <a:avLst/>
          </a:prstGeom>
        </p:spPr>
      </p:sp>
      <p:sp>
        <p:nvSpPr>
          <p:cNvPr id="17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John 14:1-3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Let not your heart be troubled; you believe in God, </a:t>
            </a:r>
            <a:r>
              <a:rPr b="1" lang="en-US" sz="2800" spc="-1" strike="noStrike">
                <a:solidFill>
                  <a:srgbClr val="3465a4"/>
                </a:solidFill>
                <a:latin typeface="Raleway"/>
                <a:ea typeface="Raleway"/>
              </a:rPr>
              <a:t>believe</a:t>
            </a:r>
            <a:r>
              <a:rPr b="0" lang="en-US" sz="2800" spc="-1" strike="noStrike">
                <a:solidFill>
                  <a:srgbClr val="3465a4"/>
                </a:solidFill>
                <a:latin typeface="Raleway"/>
                <a:ea typeface="Raleway"/>
              </a:rPr>
              <a:t> also in Me. (2) In My Father’s house are many mansions; if it were not so, I would have told you. I go to prepare a place for you. (3) And if I go and prepare a place for you, I </a:t>
            </a:r>
            <a:r>
              <a:rPr b="1" lang="en-US" sz="2800" spc="-1" strike="noStrike">
                <a:solidFill>
                  <a:srgbClr val="3465a4"/>
                </a:solidFill>
                <a:latin typeface="Raleway"/>
                <a:ea typeface="Raleway"/>
              </a:rPr>
              <a:t>will come again</a:t>
            </a:r>
            <a:r>
              <a:rPr b="0" lang="en-US" sz="2800" spc="-1" strike="noStrike">
                <a:solidFill>
                  <a:srgbClr val="3465a4"/>
                </a:solidFill>
                <a:latin typeface="Raleway"/>
                <a:ea typeface="Raleway"/>
              </a:rPr>
              <a:t> and receive you to Myself; that where I am there you may be also.</a:t>
            </a:r>
            <a:endParaRPr b="0" lang="en-US" sz="2800" spc="-1" strike="noStrike">
              <a:latin typeface="Raleway"/>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PlaceHolder 1"/>
          <p:cNvSpPr>
            <a:spLocks noGrp="1"/>
          </p:cNvSpPr>
          <p:nvPr>
            <p:ph type="sldImg"/>
          </p:nvPr>
        </p:nvSpPr>
        <p:spPr>
          <a:xfrm>
            <a:off x="533520" y="718560"/>
            <a:ext cx="6704640" cy="3771360"/>
          </a:xfrm>
          <a:prstGeom prst="rect">
            <a:avLst/>
          </a:prstGeom>
        </p:spPr>
      </p:sp>
      <p:sp>
        <p:nvSpPr>
          <p:cNvPr id="174" name="PlaceHolder 2"/>
          <p:cNvSpPr>
            <a:spLocks noGrp="1"/>
          </p:cNvSpPr>
          <p:nvPr>
            <p:ph type="body"/>
          </p:nvPr>
        </p:nvSpPr>
        <p:spPr>
          <a:xfrm>
            <a:off x="457200" y="4788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What a promise! Just as surely as Jesus came the first time, we can know for a certainty that He will return. Not only that, He is preparing a place for us</a:t>
            </a:r>
            <a:r>
              <a:rPr b="0" lang="en-US" sz="2800" spc="-1" strike="noStrike">
                <a:solidFill>
                  <a:srgbClr val="1c1e21"/>
                </a:solidFill>
                <a:latin typeface="Raleway"/>
                <a:ea typeface="inherit;Times New Roman"/>
              </a:rPr>
              <a:t>—</a:t>
            </a:r>
            <a:r>
              <a:rPr b="0" lang="en-US" sz="2800" spc="-1" strike="noStrike">
                <a:latin typeface="Raleway"/>
              </a:rPr>
              <a:t>a heavenly mansion.</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is Jesus’ greatest longing?</a:t>
            </a:r>
            <a:endParaRPr b="0" lang="en-US" sz="2800" spc="-1" strike="noStrike">
              <a:latin typeface="Raleway"/>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5" name="PlaceHolder 1"/>
          <p:cNvSpPr>
            <a:spLocks noGrp="1"/>
          </p:cNvSpPr>
          <p:nvPr>
            <p:ph type="sldImg"/>
          </p:nvPr>
        </p:nvSpPr>
        <p:spPr>
          <a:xfrm>
            <a:off x="533520" y="718560"/>
            <a:ext cx="6704640" cy="3771360"/>
          </a:xfrm>
          <a:prstGeom prst="rect">
            <a:avLst/>
          </a:prstGeom>
        </p:spPr>
      </p:sp>
      <p:sp>
        <p:nvSpPr>
          <p:cNvPr id="17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John 17:24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Father, I desire that they also whom You gave Me may be </a:t>
            </a:r>
            <a:r>
              <a:rPr b="1" lang="en-US" sz="2800" spc="-1" strike="noStrike">
                <a:solidFill>
                  <a:srgbClr val="3465a4"/>
                </a:solidFill>
                <a:latin typeface="Raleway"/>
                <a:ea typeface="Raleway"/>
              </a:rPr>
              <a:t>with Me</a:t>
            </a:r>
            <a:r>
              <a:rPr b="0" lang="en-US" sz="2800" spc="-1" strike="noStrike">
                <a:solidFill>
                  <a:srgbClr val="3465a4"/>
                </a:solidFill>
                <a:latin typeface="Raleway"/>
                <a:ea typeface="Raleway"/>
              </a:rPr>
              <a:t> where I am, that they may behold My glory which You have given Me; for You loved Me before the foundation of the world.</a:t>
            </a:r>
            <a:endParaRPr b="0" lang="en-US" sz="2800" spc="-1" strike="noStrike">
              <a:latin typeface="Raleway"/>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PlaceHolder 1"/>
          <p:cNvSpPr>
            <a:spLocks noGrp="1"/>
          </p:cNvSpPr>
          <p:nvPr>
            <p:ph type="sldImg"/>
          </p:nvPr>
        </p:nvSpPr>
        <p:spPr>
          <a:xfrm>
            <a:off x="533520" y="718560"/>
            <a:ext cx="6704640" cy="3771360"/>
          </a:xfrm>
          <a:prstGeom prst="rect">
            <a:avLst/>
          </a:prstGeom>
        </p:spPr>
      </p:sp>
      <p:sp>
        <p:nvSpPr>
          <p:cNvPr id="17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His greatest desire is for us to be WITH HIM</a:t>
            </a:r>
            <a:r>
              <a:rPr b="0" lang="en-US" sz="2800" spc="-1" strike="noStrike">
                <a:solidFill>
                  <a:srgbClr val="1c1e21"/>
                </a:solidFill>
                <a:latin typeface="Raleway"/>
                <a:ea typeface="inherit;Times New Roman"/>
              </a:rPr>
              <a:t>—for eternity.</a:t>
            </a:r>
            <a:r>
              <a:rPr b="0" lang="en-US" sz="2800" spc="-1" strike="noStrike">
                <a:latin typeface="Raleway"/>
              </a:rPr>
              <a:t> This is why He came to our earth. This is why He lived and died and rose again. He had you and me on His mind. His goal is our forever redemption from sin, restoring us to a planet made new, free from the effects of evil and death.</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What will the return of Jesus be like?</a:t>
            </a:r>
            <a:endParaRPr b="0" lang="en-US" sz="2800" spc="-1" strike="noStrike">
              <a:latin typeface="Raleway"/>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sldImg"/>
          </p:nvPr>
        </p:nvSpPr>
        <p:spPr>
          <a:xfrm>
            <a:off x="533520" y="718560"/>
            <a:ext cx="6704640" cy="3771360"/>
          </a:xfrm>
          <a:prstGeom prst="rect">
            <a:avLst/>
          </a:prstGeom>
        </p:spPr>
      </p:sp>
      <p:sp>
        <p:nvSpPr>
          <p:cNvPr id="18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Titus 2:13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Looking for the blessed hope and </a:t>
            </a:r>
            <a:r>
              <a:rPr b="1" lang="en-US" sz="2800" spc="-1" strike="noStrike">
                <a:solidFill>
                  <a:srgbClr val="3465a4"/>
                </a:solidFill>
                <a:latin typeface="Raleway"/>
                <a:ea typeface="Raleway"/>
              </a:rPr>
              <a:t>glorious</a:t>
            </a:r>
            <a:r>
              <a:rPr b="0" lang="en-US" sz="2800" spc="-1" strike="noStrike">
                <a:solidFill>
                  <a:srgbClr val="3465a4"/>
                </a:solidFill>
                <a:latin typeface="Raleway"/>
                <a:ea typeface="Raleway"/>
              </a:rPr>
              <a:t> appearing of our great God and Savior Jesus Christ,</a:t>
            </a:r>
            <a:endParaRPr b="0" lang="en-US" sz="2800" spc="-1" strike="noStrike">
              <a:latin typeface="Raleway"/>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type="sldImg"/>
          </p:nvPr>
        </p:nvSpPr>
        <p:spPr>
          <a:xfrm>
            <a:off x="533520" y="718560"/>
            <a:ext cx="6704640" cy="3771360"/>
          </a:xfrm>
          <a:prstGeom prst="rect">
            <a:avLst/>
          </a:prstGeom>
        </p:spPr>
      </p:sp>
      <p:sp>
        <p:nvSpPr>
          <p:cNvPr id="18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His appearing will be glorious! He will come as the Majesty of heaven, King of kings and Lord of lords, in magnificence and power, with all the bright, holy angels escorting Him on His way. He will wear a crown of glory and a robe of whitest white. To see our Redeemer and King coming back for us is our blessed hope!</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How will His return be like His ascension when He left earth?</a:t>
            </a:r>
            <a:endParaRPr b="0" lang="en-US" sz="2800" spc="-1" strike="noStrike">
              <a:latin typeface="Raleway"/>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PlaceHolder 1"/>
          <p:cNvSpPr>
            <a:spLocks noGrp="1"/>
          </p:cNvSpPr>
          <p:nvPr>
            <p:ph type="sldImg"/>
          </p:nvPr>
        </p:nvSpPr>
        <p:spPr>
          <a:xfrm>
            <a:off x="533520" y="718560"/>
            <a:ext cx="6704640" cy="3771360"/>
          </a:xfrm>
          <a:prstGeom prst="rect">
            <a:avLst/>
          </a:prstGeom>
        </p:spPr>
      </p:sp>
      <p:sp>
        <p:nvSpPr>
          <p:cNvPr id="184" name="PlaceHolder 2"/>
          <p:cNvSpPr>
            <a:spLocks noGrp="1"/>
          </p:cNvSpPr>
          <p:nvPr>
            <p:ph type="body"/>
          </p:nvPr>
        </p:nvSpPr>
        <p:spPr>
          <a:xfrm>
            <a:off x="457200" y="4752000"/>
            <a:ext cx="7086600" cy="54702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Acts 1:9-11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Now when He had spoken these things, while they watched, He was taken up, and a cloud received Him out of their sight. (10) And while they looked steadfastly toward heaven as He went up, behold, two men stood by them in white apparel, (11) who also said, “Men of Galilee, why do you stand gazing up into heaven? This same Jesus, who was taken up from you into heaven, will so </a:t>
            </a:r>
            <a:r>
              <a:rPr b="0" lang="en-US" sz="2800" spc="-12" strike="noStrike">
                <a:solidFill>
                  <a:srgbClr val="3465a4"/>
                </a:solidFill>
                <a:latin typeface="Raleway"/>
                <a:ea typeface="Raleway"/>
              </a:rPr>
              <a:t>come in </a:t>
            </a:r>
            <a:r>
              <a:rPr b="1" lang="en-US" sz="2800" spc="-12" strike="noStrike">
                <a:solidFill>
                  <a:srgbClr val="3465a4"/>
                </a:solidFill>
                <a:latin typeface="Raleway"/>
                <a:ea typeface="Raleway"/>
              </a:rPr>
              <a:t>like manner</a:t>
            </a:r>
            <a:r>
              <a:rPr b="0" lang="en-US" sz="2800" spc="-12" strike="noStrike">
                <a:solidFill>
                  <a:srgbClr val="3465a4"/>
                </a:solidFill>
                <a:latin typeface="Raleway"/>
                <a:ea typeface="Raleway"/>
              </a:rPr>
              <a:t> as you saw Him go into heaven.”</a:t>
            </a:r>
            <a:endParaRPr b="0" lang="en-US" sz="2800" spc="-1" strike="noStrike">
              <a:latin typeface="Raleway"/>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PlaceHolder 1"/>
          <p:cNvSpPr>
            <a:spLocks noGrp="1"/>
          </p:cNvSpPr>
          <p:nvPr>
            <p:ph type="sldImg"/>
          </p:nvPr>
        </p:nvSpPr>
        <p:spPr>
          <a:xfrm>
            <a:off x="533520" y="718560"/>
            <a:ext cx="6704640" cy="3771360"/>
          </a:xfrm>
          <a:prstGeom prst="rect">
            <a:avLst/>
          </a:prstGeom>
        </p:spPr>
      </p:sp>
      <p:sp>
        <p:nvSpPr>
          <p:cNvPr id="18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His coming will be literal and real! His disciples </a:t>
            </a:r>
            <a:r>
              <a:rPr b="1" lang="en-US" sz="2800" spc="-1" strike="noStrike">
                <a:latin typeface="Raleway"/>
              </a:rPr>
              <a:t>saw</a:t>
            </a:r>
            <a:r>
              <a:rPr b="0" lang="en-US" sz="2800" spc="-1" strike="noStrike">
                <a:latin typeface="Raleway"/>
              </a:rPr>
              <a:t> Him ascend into heaven, and the cloud receive Him. Angels assured them that His coming would be </a:t>
            </a:r>
            <a:r>
              <a:rPr b="0" i="1" lang="en-US" sz="2800" spc="-1" strike="noStrike">
                <a:latin typeface="Raleway"/>
              </a:rPr>
              <a:t>“in like manner”.*</a:t>
            </a:r>
            <a:r>
              <a:rPr b="0" lang="en-US" sz="2800" spc="-1" strike="noStrike">
                <a:latin typeface="Raleway"/>
              </a:rPr>
              <a:t>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 </a:t>
            </a:r>
            <a:r>
              <a:rPr b="0" lang="en-US" sz="2800" spc="-1" strike="noStrike">
                <a:solidFill>
                  <a:srgbClr val="ff0000"/>
                </a:solidFill>
                <a:latin typeface="Raleway"/>
              </a:rPr>
              <a:t>So will we actually see Him when He comes, or could it possibly be a secret event?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i="1" lang="en-US" sz="1800" spc="-1" strike="noStrike">
                <a:solidFill>
                  <a:srgbClr val="000000"/>
                </a:solidFill>
                <a:latin typeface="Raleway"/>
              </a:rPr>
              <a:t>   </a:t>
            </a:r>
            <a:r>
              <a:rPr b="0" i="1" lang="en-US" sz="1800" spc="-1" strike="noStrike">
                <a:solidFill>
                  <a:srgbClr val="000000"/>
                </a:solidFill>
                <a:latin typeface="Raleway"/>
              </a:rPr>
              <a:t>*Acts 1:11</a:t>
            </a:r>
            <a:endParaRPr b="0" lang="en-US" sz="1800" spc="-1" strike="noStrike">
              <a:latin typeface="Raleway"/>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7" name="PlaceHolder 1"/>
          <p:cNvSpPr>
            <a:spLocks noGrp="1"/>
          </p:cNvSpPr>
          <p:nvPr>
            <p:ph type="sldImg"/>
          </p:nvPr>
        </p:nvSpPr>
        <p:spPr>
          <a:xfrm>
            <a:off x="533520" y="718560"/>
            <a:ext cx="6704640" cy="3771360"/>
          </a:xfrm>
          <a:prstGeom prst="rect">
            <a:avLst/>
          </a:prstGeom>
        </p:spPr>
      </p:sp>
      <p:sp>
        <p:nvSpPr>
          <p:cNvPr id="18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1:7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Behold, He is coming with clouds, and </a:t>
            </a:r>
            <a:r>
              <a:rPr b="1" lang="en-US" sz="2800" spc="-1" strike="noStrike">
                <a:solidFill>
                  <a:srgbClr val="3465a4"/>
                </a:solidFill>
                <a:latin typeface="Raleway"/>
                <a:ea typeface="Raleway"/>
              </a:rPr>
              <a:t>every eye</a:t>
            </a:r>
            <a:r>
              <a:rPr b="0" lang="en-US" sz="2800" spc="-1" strike="noStrike">
                <a:solidFill>
                  <a:srgbClr val="3465a4"/>
                </a:solidFill>
                <a:latin typeface="Raleway"/>
                <a:ea typeface="Raleway"/>
              </a:rPr>
              <a:t> will see Him, even they who pierced Him. And all the tribes of the earth will mourn because of Him. Even so, Amen.</a:t>
            </a:r>
            <a:endParaRPr b="0" lang="en-US" sz="2800" spc="-1" strike="noStrike">
              <a:latin typeface="Raleway"/>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PlaceHolder 1"/>
          <p:cNvSpPr>
            <a:spLocks noGrp="1"/>
          </p:cNvSpPr>
          <p:nvPr>
            <p:ph type="sldImg"/>
          </p:nvPr>
        </p:nvSpPr>
        <p:spPr>
          <a:xfrm>
            <a:off x="533520" y="718560"/>
            <a:ext cx="6704640" cy="3771360"/>
          </a:xfrm>
          <a:prstGeom prst="rect">
            <a:avLst/>
          </a:prstGeom>
        </p:spPr>
      </p:sp>
      <p:sp>
        <p:nvSpPr>
          <p:cNvPr id="19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Everyone will get to see Jesus come back! It will not be subtle or secret, but visible around the world!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What did Jesus compare it to?</a:t>
            </a:r>
            <a:endParaRPr b="0" lang="en-US" sz="2800" spc="-1" strike="noStrike">
              <a:latin typeface="Raleway"/>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1" name="PlaceHolder 1"/>
          <p:cNvSpPr>
            <a:spLocks noGrp="1"/>
          </p:cNvSpPr>
          <p:nvPr>
            <p:ph type="sldImg"/>
          </p:nvPr>
        </p:nvSpPr>
        <p:spPr>
          <a:xfrm>
            <a:off x="533520" y="718560"/>
            <a:ext cx="6704640" cy="3771360"/>
          </a:xfrm>
          <a:prstGeom prst="rect">
            <a:avLst/>
          </a:prstGeom>
        </p:spPr>
      </p:sp>
      <p:sp>
        <p:nvSpPr>
          <p:cNvPr id="19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spcBef>
                <a:spcPts val="283"/>
              </a:spcBef>
              <a:spcAft>
                <a:spcPts val="283"/>
              </a:spcAft>
            </a:pPr>
            <a:r>
              <a:rPr b="0" lang="en-GB" sz="2800" spc="-1" strike="noStrike">
                <a:solidFill>
                  <a:srgbClr val="3465a4"/>
                </a:solidFill>
                <a:latin typeface="ITC Souvenir Demi"/>
                <a:ea typeface="ITC Souvenir Demi"/>
              </a:rPr>
              <a:t>Matthew 24:27</a:t>
            </a:r>
            <a:endParaRPr b="0" lang="en-US" sz="2800" spc="-1" strike="noStrike">
              <a:latin typeface="Raleway"/>
            </a:endParaRPr>
          </a:p>
          <a:p>
            <a:pPr>
              <a:lnSpc>
                <a:spcPct val="100000"/>
              </a:lnSpc>
              <a:spcBef>
                <a:spcPts val="283"/>
              </a:spcBef>
              <a:spcAft>
                <a:spcPts val="283"/>
              </a:spcAft>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as the </a:t>
            </a:r>
            <a:r>
              <a:rPr b="1" lang="en-US" sz="2800" spc="-1" strike="noStrike">
                <a:solidFill>
                  <a:srgbClr val="3465a4"/>
                </a:solidFill>
                <a:latin typeface="Raleway"/>
                <a:ea typeface="Raleway"/>
              </a:rPr>
              <a:t>lightning</a:t>
            </a:r>
            <a:r>
              <a:rPr b="0" lang="en-US" sz="2800" spc="-1" strike="noStrike">
                <a:solidFill>
                  <a:srgbClr val="3465a4"/>
                </a:solidFill>
                <a:latin typeface="Raleway"/>
                <a:ea typeface="Raleway"/>
              </a:rPr>
              <a:t> comes from the east and flashes to the west, so also will the coming of the Son of Man be.</a:t>
            </a:r>
            <a:endParaRPr b="0" lang="en-US" sz="2800" spc="-1" strike="noStrike">
              <a:latin typeface="Raleway"/>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3" name="PlaceHolder 1"/>
          <p:cNvSpPr>
            <a:spLocks noGrp="1"/>
          </p:cNvSpPr>
          <p:nvPr>
            <p:ph type="sldImg"/>
          </p:nvPr>
        </p:nvSpPr>
        <p:spPr>
          <a:xfrm>
            <a:off x="533520" y="718560"/>
            <a:ext cx="6704640" cy="3771360"/>
          </a:xfrm>
          <a:prstGeom prst="rect">
            <a:avLst/>
          </a:prstGeom>
        </p:spPr>
      </p:sp>
      <p:sp>
        <p:nvSpPr>
          <p:cNvPr id="19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There is nothing secret about lightning! Just as it illuminates the entire sky, Jesus’ coming will be witnessed by the entire universe.</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Will it be an audible event?</a:t>
            </a:r>
            <a:endParaRPr b="0" lang="en-US" sz="2800" spc="-1" strike="noStrike">
              <a:latin typeface="Raleway"/>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5" name="PlaceHolder 1"/>
          <p:cNvSpPr>
            <a:spLocks noGrp="1"/>
          </p:cNvSpPr>
          <p:nvPr>
            <p:ph type="sldImg"/>
          </p:nvPr>
        </p:nvSpPr>
        <p:spPr>
          <a:xfrm>
            <a:off x="533520" y="718560"/>
            <a:ext cx="6704640" cy="3771360"/>
          </a:xfrm>
          <a:prstGeom prst="rect">
            <a:avLst/>
          </a:prstGeom>
        </p:spPr>
      </p:sp>
      <p:sp>
        <p:nvSpPr>
          <p:cNvPr id="19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Psalm 50:3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Our God shall come, and shall not keep </a:t>
            </a:r>
            <a:r>
              <a:rPr b="1" lang="en-US" sz="2800" spc="-1" strike="noStrike">
                <a:solidFill>
                  <a:srgbClr val="3465a4"/>
                </a:solidFill>
                <a:latin typeface="Raleway"/>
                <a:ea typeface="Raleway"/>
              </a:rPr>
              <a:t>silent</a:t>
            </a:r>
            <a:r>
              <a:rPr b="0" lang="en-US" sz="2800" spc="-1" strike="noStrike">
                <a:solidFill>
                  <a:srgbClr val="3465a4"/>
                </a:solidFill>
                <a:latin typeface="Raleway"/>
                <a:ea typeface="Raleway"/>
              </a:rPr>
              <a:t>; a fire shall devour before Him, and it shall be very tempestuous all around Him</a:t>
            </a:r>
            <a:endParaRPr b="0" lang="en-US" sz="2800" spc="-1" strike="noStrike">
              <a:latin typeface="Raleway"/>
            </a:endParaRPr>
          </a:p>
          <a:p>
            <a:pPr>
              <a:lnSpc>
                <a:spcPct val="100000"/>
              </a:lnSpc>
            </a:pPr>
            <a:r>
              <a:rPr b="0" lang="en-US" sz="2800" spc="-1" strike="noStrike">
                <a:solidFill>
                  <a:srgbClr val="3465a4"/>
                </a:solidFill>
                <a:latin typeface="Raleway"/>
                <a:ea typeface="Raleway"/>
              </a:rPr>
              <a:t>.</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Jeremiah 25:30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Lord will </a:t>
            </a:r>
            <a:r>
              <a:rPr b="1" lang="en-US" sz="2800" spc="-1" strike="noStrike">
                <a:solidFill>
                  <a:srgbClr val="3465a4"/>
                </a:solidFill>
                <a:latin typeface="Raleway"/>
                <a:ea typeface="Raleway"/>
              </a:rPr>
              <a:t>roar</a:t>
            </a:r>
            <a:r>
              <a:rPr b="0" lang="en-US" sz="2800" spc="-1" strike="noStrike">
                <a:solidFill>
                  <a:srgbClr val="3465a4"/>
                </a:solidFill>
                <a:latin typeface="Raleway"/>
                <a:ea typeface="Raleway"/>
              </a:rPr>
              <a:t> from on high, and utter His voice from His holy habitation; He will roar mightily against His fold, He will give a </a:t>
            </a:r>
            <a:r>
              <a:rPr b="1" lang="en-US" sz="2800" spc="-1" strike="noStrike">
                <a:solidFill>
                  <a:srgbClr val="3465a4"/>
                </a:solidFill>
                <a:latin typeface="Raleway"/>
                <a:ea typeface="Raleway"/>
              </a:rPr>
              <a:t>shout</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7" name="PlaceHolder 1"/>
          <p:cNvSpPr>
            <a:spLocks noGrp="1"/>
          </p:cNvSpPr>
          <p:nvPr>
            <p:ph type="sldImg"/>
          </p:nvPr>
        </p:nvSpPr>
        <p:spPr>
          <a:xfrm>
            <a:off x="533520" y="718560"/>
            <a:ext cx="6704640" cy="3771360"/>
          </a:xfrm>
          <a:prstGeom prst="rect">
            <a:avLst/>
          </a:prstGeom>
        </p:spPr>
      </p:sp>
      <p:sp>
        <p:nvSpPr>
          <p:cNvPr id="19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It will be a cataclysmic event!  As dark clouds clash together and the elements roar, t</a:t>
            </a:r>
            <a:r>
              <a:rPr b="0" lang="en-US" sz="2800" spc="-1" strike="noStrike">
                <a:latin typeface="Raleway"/>
              </a:rPr>
              <a:t>he sky seems to open and shut, revealing the glory of God. In the middle of the angry sky is one space of indescribable brightness, from which the voice of God pronounces, “It is done!”</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What is happening on earth at this time? </a:t>
            </a:r>
            <a:endParaRPr b="0" lang="en-US" sz="2800" spc="-1" strike="noStrike">
              <a:latin typeface="Raleway"/>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 name="PlaceHolder 1"/>
          <p:cNvSpPr>
            <a:spLocks noGrp="1"/>
          </p:cNvSpPr>
          <p:nvPr>
            <p:ph type="sldImg"/>
          </p:nvPr>
        </p:nvSpPr>
        <p:spPr>
          <a:xfrm>
            <a:off x="533520" y="718560"/>
            <a:ext cx="6704640" cy="3771360"/>
          </a:xfrm>
          <a:prstGeom prst="rect">
            <a:avLst/>
          </a:prstGeom>
        </p:spPr>
      </p:sp>
      <p:sp>
        <p:nvSpPr>
          <p:cNvPr id="20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Isaiah 24:19,20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earth is violently broken, the earth is split open, the earth is </a:t>
            </a:r>
            <a:r>
              <a:rPr b="1" lang="en-US" sz="2800" spc="-1" strike="noStrike">
                <a:solidFill>
                  <a:srgbClr val="3465a4"/>
                </a:solidFill>
                <a:latin typeface="Raleway"/>
                <a:ea typeface="Raleway"/>
              </a:rPr>
              <a:t>shaken</a:t>
            </a:r>
            <a:r>
              <a:rPr b="0" lang="en-US" sz="2800" spc="-1" strike="noStrike">
                <a:solidFill>
                  <a:srgbClr val="3465a4"/>
                </a:solidFill>
                <a:latin typeface="Raleway"/>
                <a:ea typeface="Raleway"/>
              </a:rPr>
              <a:t> exceedingly. (20) The earth shall reel to and fro like a drunkard, and shall totter like a hut; its transgression shall be heavy upon it, and it will </a:t>
            </a:r>
            <a:r>
              <a:rPr b="1" lang="en-US" sz="2800" spc="-1" strike="noStrike">
                <a:solidFill>
                  <a:srgbClr val="3465a4"/>
                </a:solidFill>
                <a:latin typeface="Raleway"/>
                <a:ea typeface="Raleway"/>
              </a:rPr>
              <a:t>fall</a:t>
            </a:r>
            <a:r>
              <a:rPr b="0" lang="en-US" sz="2800" spc="-1" strike="noStrike">
                <a:solidFill>
                  <a:srgbClr val="3465a4"/>
                </a:solidFill>
                <a:latin typeface="Raleway"/>
                <a:ea typeface="Raleway"/>
              </a:rPr>
              <a:t>, and not rise again.</a:t>
            </a:r>
            <a:endParaRPr b="0" lang="en-US" sz="2800" spc="-1" strike="noStrike">
              <a:latin typeface="Raleway"/>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PlaceHolder 1"/>
          <p:cNvSpPr>
            <a:spLocks noGrp="1"/>
          </p:cNvSpPr>
          <p:nvPr>
            <p:ph type="sldImg"/>
          </p:nvPr>
        </p:nvSpPr>
        <p:spPr>
          <a:xfrm>
            <a:off x="533520" y="718560"/>
            <a:ext cx="6704640" cy="3771360"/>
          </a:xfrm>
          <a:prstGeom prst="rect">
            <a:avLst/>
          </a:prstGeom>
        </p:spPr>
      </p:sp>
      <p:sp>
        <p:nvSpPr>
          <p:cNvPr id="20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16:18,20,21</a:t>
            </a:r>
            <a:endParaRPr b="0" lang="en-US" sz="2800" spc="-1" strike="noStrike">
              <a:latin typeface="Raleway"/>
            </a:endParaRPr>
          </a:p>
          <a:p>
            <a:pPr>
              <a:lnSpc>
                <a:spcPct val="100000"/>
              </a:lnSpc>
              <a:spcBef>
                <a:spcPts val="283"/>
              </a:spcBef>
              <a:spcAft>
                <a:spcPts val="283"/>
              </a:spcAft>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there was a great </a:t>
            </a:r>
            <a:r>
              <a:rPr b="1" lang="en-US" sz="2800" spc="-1" strike="noStrike">
                <a:solidFill>
                  <a:srgbClr val="3465a4"/>
                </a:solidFill>
                <a:latin typeface="Raleway"/>
                <a:ea typeface="Raleway"/>
              </a:rPr>
              <a:t>earthquake</a:t>
            </a:r>
            <a:r>
              <a:rPr b="0" lang="en-US" sz="2800" spc="-1" strike="noStrike">
                <a:solidFill>
                  <a:srgbClr val="3465a4"/>
                </a:solidFill>
                <a:latin typeface="Raleway"/>
                <a:ea typeface="Raleway"/>
              </a:rPr>
              <a:t>, such a mighty and great earthquake as had not occurred since men were on the earth… (20) Then every </a:t>
            </a:r>
            <a:r>
              <a:rPr b="1" lang="en-US" sz="2800" spc="-1" strike="noStrike">
                <a:solidFill>
                  <a:srgbClr val="3465a4"/>
                </a:solidFill>
                <a:latin typeface="Raleway"/>
                <a:ea typeface="Raleway"/>
              </a:rPr>
              <a:t>island</a:t>
            </a:r>
            <a:r>
              <a:rPr b="0" lang="en-US" sz="2800" spc="-1" strike="noStrike">
                <a:solidFill>
                  <a:srgbClr val="3465a4"/>
                </a:solidFill>
                <a:latin typeface="Raleway"/>
                <a:ea typeface="Raleway"/>
              </a:rPr>
              <a:t> fled away, and the</a:t>
            </a:r>
            <a:r>
              <a:rPr b="1" lang="en-US" sz="2800" spc="-1" strike="noStrike">
                <a:solidFill>
                  <a:srgbClr val="3465a4"/>
                </a:solidFill>
                <a:latin typeface="Raleway"/>
                <a:ea typeface="Raleway"/>
              </a:rPr>
              <a:t> mountains</a:t>
            </a:r>
            <a:r>
              <a:rPr b="0" lang="en-US" sz="2800" spc="-1" strike="noStrike">
                <a:solidFill>
                  <a:srgbClr val="3465a4"/>
                </a:solidFill>
                <a:latin typeface="Raleway"/>
                <a:ea typeface="Raleway"/>
              </a:rPr>
              <a:t> were not found. (21) And great </a:t>
            </a:r>
            <a:r>
              <a:rPr b="1" lang="en-US" sz="2800" spc="-1" strike="noStrike">
                <a:solidFill>
                  <a:srgbClr val="3465a4"/>
                </a:solidFill>
                <a:latin typeface="Raleway"/>
                <a:ea typeface="Raleway"/>
              </a:rPr>
              <a:t>hail</a:t>
            </a:r>
            <a:r>
              <a:rPr b="0" lang="en-US" sz="2800" spc="-1" strike="noStrike">
                <a:solidFill>
                  <a:srgbClr val="3465a4"/>
                </a:solidFill>
                <a:latin typeface="Raleway"/>
                <a:ea typeface="Raleway"/>
              </a:rPr>
              <a:t> from heaven fell upon men, each hailstone about the weight of a talent.</a:t>
            </a:r>
            <a:endParaRPr b="0" lang="en-US" sz="2800" spc="-1" strike="noStrike">
              <a:latin typeface="Raleway"/>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3" name="PlaceHolder 1"/>
          <p:cNvSpPr>
            <a:spLocks noGrp="1"/>
          </p:cNvSpPr>
          <p:nvPr>
            <p:ph type="sldImg"/>
          </p:nvPr>
        </p:nvSpPr>
        <p:spPr>
          <a:xfrm>
            <a:off x="533520" y="718560"/>
            <a:ext cx="6704640" cy="3771360"/>
          </a:xfrm>
          <a:prstGeom prst="rect">
            <a:avLst/>
          </a:prstGeom>
        </p:spPr>
      </p:sp>
      <p:sp>
        <p:nvSpPr>
          <p:cNvPr id="20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rPr>
              <a:t>The earth convulses at the approach of the King of kings. The most powerful  earthquake our planet has ever seen shakes the very foundations of earth. Cities are reduced to rubble.</a:t>
            </a:r>
            <a:endParaRPr b="0" lang="en-US" sz="2800" spc="-1" strike="noStrike">
              <a:latin typeface="Raleway"/>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5" name="PlaceHolder 1"/>
          <p:cNvSpPr>
            <a:spLocks noGrp="1"/>
          </p:cNvSpPr>
          <p:nvPr>
            <p:ph type="sldImg"/>
          </p:nvPr>
        </p:nvSpPr>
        <p:spPr>
          <a:xfrm>
            <a:off x="533520" y="718560"/>
            <a:ext cx="6704640" cy="3771360"/>
          </a:xfrm>
          <a:prstGeom prst="rect">
            <a:avLst/>
          </a:prstGeom>
        </p:spPr>
      </p:sp>
      <p:sp>
        <p:nvSpPr>
          <p:cNvPr id="20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rPr>
              <a:t>Hurricanes shriek like the sound of demons on a mission of destruction. The sea is lashed into fury. It engulfs seaports that rival Sodom for wickedness. Entire chains of inhabited islands disappear.</a:t>
            </a:r>
            <a:endParaRPr b="0" lang="en-US" sz="2800" spc="-1" strike="noStrike">
              <a:latin typeface="Raleway"/>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PlaceHolder 1"/>
          <p:cNvSpPr>
            <a:spLocks noGrp="1"/>
          </p:cNvSpPr>
          <p:nvPr>
            <p:ph type="sldImg"/>
          </p:nvPr>
        </p:nvSpPr>
        <p:spPr>
          <a:xfrm>
            <a:off x="533520" y="718560"/>
            <a:ext cx="6704640" cy="3771360"/>
          </a:xfrm>
          <a:prstGeom prst="rect">
            <a:avLst/>
          </a:prstGeom>
        </p:spPr>
      </p:sp>
      <p:sp>
        <p:nvSpPr>
          <p:cNvPr id="20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rPr>
              <a:t>The heaving and swelling of the earth displaces mountains, and rocks are hurled from the earth. Gigantic hailstones destroy proud cities. Lavish mansions constructed by the great men of the world, crumble into ruins before their eyes. Jesus is on His way! He is not alone.</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Who will be with Him?</a:t>
            </a:r>
            <a:endParaRPr b="0" lang="en-US" sz="2800" spc="-1" strike="noStrike">
              <a:latin typeface="Raleway"/>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9" name="PlaceHolder 1"/>
          <p:cNvSpPr>
            <a:spLocks noGrp="1"/>
          </p:cNvSpPr>
          <p:nvPr>
            <p:ph type="sldImg"/>
          </p:nvPr>
        </p:nvSpPr>
        <p:spPr>
          <a:xfrm>
            <a:off x="533520" y="718560"/>
            <a:ext cx="6704640" cy="3771360"/>
          </a:xfrm>
          <a:prstGeom prst="rect">
            <a:avLst/>
          </a:prstGeom>
        </p:spPr>
      </p:sp>
      <p:sp>
        <p:nvSpPr>
          <p:cNvPr id="21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Matthew 25:31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When the Son of Man comes in His glory, and </a:t>
            </a:r>
            <a:r>
              <a:rPr b="1" lang="en-US" sz="2800" spc="-1" strike="noStrike">
                <a:solidFill>
                  <a:srgbClr val="3465a4"/>
                </a:solidFill>
                <a:latin typeface="Raleway"/>
                <a:ea typeface="Raleway"/>
              </a:rPr>
              <a:t>all</a:t>
            </a:r>
            <a:r>
              <a:rPr b="0" lang="en-US" sz="2800" spc="-1" strike="noStrike">
                <a:solidFill>
                  <a:srgbClr val="3465a4"/>
                </a:solidFill>
                <a:latin typeface="Raleway"/>
                <a:ea typeface="Raleway"/>
              </a:rPr>
              <a:t> the holy </a:t>
            </a:r>
            <a:r>
              <a:rPr b="1" lang="en-US" sz="2800" spc="-1" strike="noStrike">
                <a:solidFill>
                  <a:srgbClr val="3465a4"/>
                </a:solidFill>
                <a:latin typeface="Raleway"/>
                <a:ea typeface="Raleway"/>
              </a:rPr>
              <a:t>angels</a:t>
            </a:r>
            <a:r>
              <a:rPr b="0" lang="en-US" sz="2800" spc="-1" strike="noStrike">
                <a:solidFill>
                  <a:srgbClr val="3465a4"/>
                </a:solidFill>
                <a:latin typeface="Raleway"/>
                <a:ea typeface="Raleway"/>
              </a:rPr>
              <a:t> with Him, then He will sit on the throne of His glory.”</a:t>
            </a:r>
            <a:endParaRPr b="0" lang="en-US" sz="2800" spc="-1" strike="noStrike">
              <a:latin typeface="Raleway"/>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PlaceHolder 1"/>
          <p:cNvSpPr>
            <a:spLocks noGrp="1"/>
          </p:cNvSpPr>
          <p:nvPr>
            <p:ph type="sldImg"/>
          </p:nvPr>
        </p:nvSpPr>
        <p:spPr>
          <a:xfrm>
            <a:off x="533520" y="718560"/>
            <a:ext cx="6704640" cy="3771360"/>
          </a:xfrm>
          <a:prstGeom prst="rect">
            <a:avLst/>
          </a:prstGeom>
        </p:spPr>
      </p:sp>
      <p:sp>
        <p:nvSpPr>
          <p:cNvPr id="21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All the angels of heaven will be with Jesus when He returns! The Bible speaks of ten thousand times ten thousand, and thousands of thousands</a:t>
            </a:r>
            <a:r>
              <a:rPr b="0" lang="en-US" sz="2800" spc="-1" strike="noStrike">
                <a:solidFill>
                  <a:srgbClr val="000000"/>
                </a:solidFill>
                <a:latin typeface="Raleway"/>
              </a:rPr>
              <a:t>–</a:t>
            </a:r>
            <a:r>
              <a:rPr b="0" lang="en-US" sz="2800" spc="-1" strike="noStrike">
                <a:latin typeface="Raleway"/>
              </a:rPr>
              <a:t>the sky will be filled with angels! </a:t>
            </a:r>
            <a:endParaRPr b="0" lang="en-US" sz="2800" spc="-1" strike="noStrike">
              <a:latin typeface="Raleway"/>
            </a:endParaRPr>
          </a:p>
          <a:p>
            <a:r>
              <a:rPr b="0" lang="en-US" sz="2800" spc="-1" strike="noStrike">
                <a:latin typeface="Raleway"/>
              </a:rPr>
              <a:t>   </a:t>
            </a:r>
            <a:endParaRPr b="0" lang="en-US" sz="2800" spc="-1" strike="noStrike">
              <a:latin typeface="Raleway"/>
            </a:endParaRPr>
          </a:p>
          <a:p>
            <a:r>
              <a:rPr b="0" lang="en-US" sz="2800" spc="-1" strike="noStrike">
                <a:solidFill>
                  <a:srgbClr val="ff0000"/>
                </a:solidFill>
                <a:latin typeface="Raleway"/>
              </a:rPr>
              <a:t>   </a:t>
            </a:r>
            <a:endParaRPr b="0" lang="en-US" sz="28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PlaceHolder 1"/>
          <p:cNvSpPr>
            <a:spLocks noGrp="1"/>
          </p:cNvSpPr>
          <p:nvPr>
            <p:ph type="sldImg"/>
          </p:nvPr>
        </p:nvSpPr>
        <p:spPr>
          <a:xfrm>
            <a:off x="533520" y="718560"/>
            <a:ext cx="6704640" cy="3771360"/>
          </a:xfrm>
          <a:prstGeom prst="rect">
            <a:avLst/>
          </a:prstGeom>
        </p:spPr>
      </p:sp>
      <p:sp>
        <p:nvSpPr>
          <p:cNvPr id="214" name="PlaceHolder 2"/>
          <p:cNvSpPr>
            <a:spLocks noGrp="1"/>
          </p:cNvSpPr>
          <p:nvPr>
            <p:ph type="body"/>
          </p:nvPr>
        </p:nvSpPr>
        <p:spPr>
          <a:xfrm>
            <a:off x="433800" y="4702680"/>
            <a:ext cx="7086600" cy="5429160"/>
          </a:xfrm>
          <a:prstGeom prst="rect">
            <a:avLst/>
          </a:prstGeom>
        </p:spPr>
        <p:txBody>
          <a:bodyPr lIns="0" rIns="0" tIns="0" bIns="0">
            <a:noAutofit/>
          </a:bodyPr>
          <a:p>
            <a:pPr>
              <a:lnSpc>
                <a:spcPct val="100000"/>
              </a:lnSpc>
            </a:pPr>
            <a:r>
              <a:rPr b="0" lang="en-US" sz="2800" spc="-1" strike="noStrike">
                <a:latin typeface="Raleway"/>
              </a:rPr>
              <a:t>   </a:t>
            </a:r>
            <a:r>
              <a:rPr b="0" lang="en-US" sz="2800" spc="-1" strike="noStrike">
                <a:latin typeface="Raleway"/>
              </a:rPr>
              <a:t>D</a:t>
            </a:r>
            <a:r>
              <a:rPr b="0" lang="en-US" sz="2800" spc="-1" strike="noStrike">
                <a:latin typeface="Raleway"/>
              </a:rPr>
              <a:t>eliverance has come for God’s faithful people! Some are refugees in remote forests or solitary mountain strongholds; others have been imprisoned for their faith. The wicked have set a time for the destruction of dissenters, to forever silence their voice of reproof. Satan and his evil angels urge their followers forward, preparing for the work of death. It seems like all options for the righteous have been exhausted. At the moment of their greatest extremity, God intervenes.</a:t>
            </a:r>
            <a:endParaRPr b="0" lang="en-US" sz="2800" spc="-1" strike="noStrike">
              <a:latin typeface="Raleway"/>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PlaceHolder 1"/>
          <p:cNvSpPr>
            <a:spLocks noGrp="1"/>
          </p:cNvSpPr>
          <p:nvPr>
            <p:ph type="sldImg"/>
          </p:nvPr>
        </p:nvSpPr>
        <p:spPr>
          <a:xfrm>
            <a:off x="533520" y="718560"/>
            <a:ext cx="6704640" cy="3771360"/>
          </a:xfrm>
          <a:prstGeom prst="rect">
            <a:avLst/>
          </a:prstGeom>
        </p:spPr>
      </p:sp>
      <p:sp>
        <p:nvSpPr>
          <p:cNvPr id="216" name="PlaceHolder 2"/>
          <p:cNvSpPr>
            <a:spLocks noGrp="1"/>
          </p:cNvSpPr>
          <p:nvPr>
            <p:ph type="body"/>
          </p:nvPr>
        </p:nvSpPr>
        <p:spPr>
          <a:xfrm>
            <a:off x="457200" y="4752000"/>
            <a:ext cx="7086600" cy="58467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Those who are anticipating the opportunity to execute the death decree suddenly forget the objects of their rage. All they want is to get away from the  overpowering brightness and glory of God. </a:t>
            </a:r>
            <a:endParaRPr b="0" lang="en-US" sz="2800" spc="-1" strike="noStrike">
              <a:latin typeface="Raleway"/>
            </a:endParaRPr>
          </a:p>
          <a:p>
            <a:r>
              <a:rPr b="0" lang="en-US" sz="2800" spc="-1" strike="noStrike">
                <a:latin typeface="Raleway"/>
                <a:ea typeface="Microsoft YaHei"/>
              </a:rPr>
              <a:t>   </a:t>
            </a:r>
            <a:r>
              <a:rPr b="0" lang="en-US" sz="2800" spc="-1" strike="noStrike">
                <a:latin typeface="Raleway"/>
                <a:ea typeface="Microsoft YaHei"/>
              </a:rPr>
              <a:t>Prisons shake open, freeing people who have been imprisoned for their faith. With solemn joy God’s people welcome the signs of their deliverance. There is a mighty shout of victory! </a:t>
            </a:r>
            <a:endParaRPr b="0" lang="en-US" sz="2800" spc="-1" strike="noStrike">
              <a:latin typeface="Raleway"/>
            </a:endParaRPr>
          </a:p>
          <a:p>
            <a:r>
              <a:rPr b="0" lang="en-US" sz="2800" spc="-1" strike="noStrike">
                <a:latin typeface="Raleway"/>
                <a:ea typeface="Microsoft YaHei"/>
              </a:rPr>
              <a:t>    </a:t>
            </a:r>
            <a:r>
              <a:rPr b="0" lang="en-US" sz="2800" spc="-1" strike="noStrike">
                <a:solidFill>
                  <a:srgbClr val="ff0000"/>
                </a:solidFill>
                <a:latin typeface="Raleway"/>
                <a:ea typeface="Microsoft YaHei"/>
              </a:rPr>
              <a:t>What are they saying? </a:t>
            </a:r>
            <a:endParaRPr b="0" lang="en-US" sz="2800" spc="-1" strike="noStrike">
              <a:latin typeface="Raleway"/>
            </a:endParaRPr>
          </a:p>
          <a:p>
            <a:endParaRPr b="0" lang="en-US" sz="28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PlaceHolder 1"/>
          <p:cNvSpPr>
            <a:spLocks noGrp="1"/>
          </p:cNvSpPr>
          <p:nvPr>
            <p:ph type="sldImg"/>
          </p:nvPr>
        </p:nvSpPr>
        <p:spPr>
          <a:xfrm>
            <a:off x="533520" y="718560"/>
            <a:ext cx="6704640" cy="3771360"/>
          </a:xfrm>
          <a:prstGeom prst="rect">
            <a:avLst/>
          </a:prstGeom>
        </p:spPr>
      </p:sp>
      <p:sp>
        <p:nvSpPr>
          <p:cNvPr id="21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Isaiah 25:9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it will be said in that day: “Behold, this is </a:t>
            </a:r>
            <a:r>
              <a:rPr b="1" lang="en-US" sz="2800" spc="-1" strike="noStrike">
                <a:solidFill>
                  <a:srgbClr val="3465a4"/>
                </a:solidFill>
                <a:latin typeface="Raleway"/>
                <a:ea typeface="Raleway"/>
              </a:rPr>
              <a:t>our God</a:t>
            </a:r>
            <a:r>
              <a:rPr b="0" lang="en-US" sz="2800" spc="-1" strike="noStrike">
                <a:solidFill>
                  <a:srgbClr val="3465a4"/>
                </a:solidFill>
                <a:latin typeface="Raleway"/>
                <a:ea typeface="Raleway"/>
              </a:rPr>
              <a:t>; we have </a:t>
            </a:r>
            <a:r>
              <a:rPr b="1" lang="en-US" sz="2800" spc="-1" strike="noStrike">
                <a:solidFill>
                  <a:srgbClr val="3465a4"/>
                </a:solidFill>
                <a:latin typeface="Raleway"/>
                <a:ea typeface="Raleway"/>
              </a:rPr>
              <a:t>waited</a:t>
            </a:r>
            <a:r>
              <a:rPr b="0" lang="en-US" sz="2800" spc="-1" strike="noStrike">
                <a:solidFill>
                  <a:srgbClr val="3465a4"/>
                </a:solidFill>
                <a:latin typeface="Raleway"/>
                <a:ea typeface="Raleway"/>
              </a:rPr>
              <a:t> for Him, and He will </a:t>
            </a:r>
            <a:r>
              <a:rPr b="1" lang="en-US" sz="2800" spc="-1" strike="noStrike">
                <a:solidFill>
                  <a:srgbClr val="3465a4"/>
                </a:solidFill>
                <a:latin typeface="Raleway"/>
                <a:ea typeface="Raleway"/>
              </a:rPr>
              <a:t>save</a:t>
            </a:r>
            <a:r>
              <a:rPr b="0" lang="en-US" sz="2800" spc="-1" strike="noStrike">
                <a:solidFill>
                  <a:srgbClr val="3465a4"/>
                </a:solidFill>
                <a:latin typeface="Raleway"/>
                <a:ea typeface="Raleway"/>
              </a:rPr>
              <a:t> us. This is the Lord; we have waited for Him; we will be glad and rejoice in His salvation.”</a:t>
            </a:r>
            <a:endParaRPr b="0" lang="en-US" sz="2800" spc="-1" strike="noStrike">
              <a:latin typeface="Raleway"/>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 name="PlaceHolder 1"/>
          <p:cNvSpPr>
            <a:spLocks noGrp="1"/>
          </p:cNvSpPr>
          <p:nvPr>
            <p:ph type="sldImg"/>
          </p:nvPr>
        </p:nvSpPr>
        <p:spPr>
          <a:xfrm>
            <a:off x="533520" y="718560"/>
            <a:ext cx="6704640" cy="3771360"/>
          </a:xfrm>
          <a:prstGeom prst="rect">
            <a:avLst/>
          </a:prstGeom>
        </p:spPr>
      </p:sp>
      <p:sp>
        <p:nvSpPr>
          <p:cNvPr id="22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Another group do not share this joy as they see Jesus. The Bible mentioned </a:t>
            </a:r>
            <a:r>
              <a:rPr b="0" i="1" lang="en-US" sz="2800" spc="-1" strike="noStrike">
                <a:latin typeface="Raleway"/>
              </a:rPr>
              <a:t>“they who pierced Him”.*</a:t>
            </a:r>
            <a:r>
              <a:rPr b="0" lang="en-US" sz="2800" spc="-1" strike="noStrike">
                <a:latin typeface="Raleway"/>
              </a:rPr>
              <a:t> Rooted to the scene from which they would give anything to escape, they recall how they mocked, tormented and whipped the Son of God. That scene in the judgment hall before the crucifixion comes vividly to their minds.</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latin typeface="Raleway"/>
              </a:rPr>
              <a:t>   </a:t>
            </a:r>
            <a:r>
              <a:rPr b="0" i="1" lang="en-US" sz="1800" spc="-1" strike="noStrike">
                <a:latin typeface="Raleway"/>
              </a:rPr>
              <a:t>*Revelation 1:7 </a:t>
            </a:r>
            <a:endParaRPr b="0" lang="en-US" sz="1800" spc="-1" strike="noStrike">
              <a:latin typeface="Raleway"/>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1" name="PlaceHolder 1"/>
          <p:cNvSpPr>
            <a:spLocks noGrp="1"/>
          </p:cNvSpPr>
          <p:nvPr>
            <p:ph type="sldImg"/>
          </p:nvPr>
        </p:nvSpPr>
        <p:spPr>
          <a:xfrm>
            <a:off x="533520" y="718560"/>
            <a:ext cx="6704640" cy="3771360"/>
          </a:xfrm>
          <a:prstGeom prst="rect">
            <a:avLst/>
          </a:prstGeom>
        </p:spPr>
      </p:sp>
      <p:sp>
        <p:nvSpPr>
          <p:cNvPr id="22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They remember rudely putting an old purple robe on Jesus, pushing the crown of thorns deep into His forehead, and placing a mock scepter in His unresisting hand as they bowed before Him in blasphemous mockery.  In their minds they see again His noble bearing, His uncomplaining patience as they smote and spit on the One Who had come to give them eternal life.</a:t>
            </a:r>
            <a:endParaRPr b="0" lang="en-US" sz="2800" spc="-1" strike="noStrike">
              <a:latin typeface="Raleway"/>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PlaceHolder 1"/>
          <p:cNvSpPr>
            <a:spLocks noGrp="1"/>
          </p:cNvSpPr>
          <p:nvPr>
            <p:ph type="sldImg"/>
          </p:nvPr>
        </p:nvSpPr>
        <p:spPr>
          <a:xfrm>
            <a:off x="533520" y="718560"/>
            <a:ext cx="6704640" cy="3771360"/>
          </a:xfrm>
          <a:prstGeom prst="rect">
            <a:avLst/>
          </a:prstGeom>
        </p:spPr>
      </p:sp>
      <p:sp>
        <p:nvSpPr>
          <p:cNvPr id="224" name="PlaceHolder 2"/>
          <p:cNvSpPr>
            <a:spLocks noGrp="1"/>
          </p:cNvSpPr>
          <p:nvPr>
            <p:ph type="body"/>
          </p:nvPr>
        </p:nvSpPr>
        <p:spPr>
          <a:xfrm>
            <a:off x="457200" y="4752000"/>
            <a:ext cx="7086600" cy="6264360"/>
          </a:xfrm>
          <a:prstGeom prst="rect">
            <a:avLst/>
          </a:prstGeom>
        </p:spPr>
        <p:txBody>
          <a:bodyPr lIns="0" rIns="0" tIns="0" bIns="0">
            <a:noAutofit/>
          </a:bodyPr>
          <a:p>
            <a:r>
              <a:rPr b="0" lang="en-US" sz="2800" spc="-1" strike="noStrike">
                <a:latin typeface="Raleway"/>
              </a:rPr>
              <a:t>   </a:t>
            </a:r>
            <a:r>
              <a:rPr b="0" lang="en-US" sz="2800" spc="-1" strike="noStrike">
                <a:latin typeface="Raleway"/>
              </a:rPr>
              <a:t>They recall Him falling under the weight of the cross, how they taunted and ridiculed Him; how they shouted, </a:t>
            </a:r>
            <a:r>
              <a:rPr b="0" i="1" lang="en-US" sz="2800" spc="-1" strike="noStrike">
                <a:latin typeface="Raleway"/>
              </a:rPr>
              <a:t>“We have no king but Caesar”,</a:t>
            </a:r>
            <a:r>
              <a:rPr b="0" lang="en-US" sz="2800" spc="-1" strike="noStrike">
                <a:latin typeface="Raleway"/>
              </a:rPr>
              <a:t> and, </a:t>
            </a:r>
            <a:r>
              <a:rPr b="0" i="1" lang="en-US" sz="2800" spc="-1" strike="noStrike">
                <a:latin typeface="Raleway"/>
              </a:rPr>
              <a:t>“His blood be on us and on our children.”</a:t>
            </a:r>
            <a:r>
              <a:rPr b="0" lang="en-US" sz="2800" spc="-1" strike="noStrike">
                <a:latin typeface="Raleway"/>
              </a:rPr>
              <a:t>  They realize how terribly they had pronounced their own doom.</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latin typeface="Raleway"/>
              </a:rPr>
              <a:t>  </a:t>
            </a:r>
            <a:r>
              <a:rPr b="0" i="1" lang="en-US" sz="1800" spc="-1" strike="noStrike">
                <a:latin typeface="Raleway"/>
              </a:rPr>
              <a:t> </a:t>
            </a:r>
            <a:r>
              <a:rPr b="0" i="1" lang="en-US" sz="1800" spc="-1" strike="noStrike">
                <a:latin typeface="Raleway"/>
              </a:rPr>
              <a:t>*Matthew 27:25</a:t>
            </a:r>
            <a:endParaRPr b="0" lang="en-US" sz="1800" spc="-1" strike="noStrike">
              <a:latin typeface="Raleway"/>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PlaceHolder 1"/>
          <p:cNvSpPr>
            <a:spLocks noGrp="1"/>
          </p:cNvSpPr>
          <p:nvPr>
            <p:ph type="sldImg"/>
          </p:nvPr>
        </p:nvSpPr>
        <p:spPr>
          <a:xfrm>
            <a:off x="533520" y="718560"/>
            <a:ext cx="6704640" cy="3771360"/>
          </a:xfrm>
          <a:prstGeom prst="rect">
            <a:avLst/>
          </a:prstGeom>
        </p:spPr>
      </p:sp>
      <p:sp>
        <p:nvSpPr>
          <p:cNvPr id="226" name="PlaceHolder 2"/>
          <p:cNvSpPr>
            <a:spLocks noGrp="1"/>
          </p:cNvSpPr>
          <p:nvPr>
            <p:ph type="body"/>
          </p:nvPr>
        </p:nvSpPr>
        <p:spPr>
          <a:xfrm>
            <a:off x="457200" y="4752000"/>
            <a:ext cx="7086600" cy="526500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Each remembers the part he played at Jesus’ crucifixion. The soldier who pierced His side, and those who drove the nails thro</a:t>
            </a:r>
            <a:r>
              <a:rPr b="0" lang="en-US" sz="2600" spc="-1" strike="noStrike">
                <a:solidFill>
                  <a:srgbClr val="000000"/>
                </a:solidFill>
                <a:latin typeface="Raleway"/>
                <a:ea typeface="Microsoft YaHei"/>
              </a:rPr>
              <a:t>ugh His feet and hands </a:t>
            </a:r>
            <a:r>
              <a:rPr b="0" lang="en-US" sz="2600" spc="-1" strike="noStrike">
                <a:solidFill>
                  <a:srgbClr val="000000"/>
                </a:solidFill>
                <a:latin typeface="Raleway"/>
                <a:ea typeface="Raleway"/>
              </a:rPr>
              <a:t>—</a:t>
            </a:r>
            <a:r>
              <a:rPr b="0" lang="en-US" sz="2600" spc="-1" strike="noStrike">
                <a:solidFill>
                  <a:srgbClr val="000000"/>
                </a:solidFill>
                <a:latin typeface="Raleway"/>
                <a:ea typeface="Microsoft YaHei"/>
              </a:rPr>
              <a:t> hands that had healed and blessed and ministered to others </a:t>
            </a:r>
            <a:r>
              <a:rPr b="0" lang="en-US" sz="2600" spc="-1" strike="noStrike">
                <a:solidFill>
                  <a:srgbClr val="000000"/>
                </a:solidFill>
                <a:latin typeface="Raleway"/>
                <a:ea typeface="Raleway"/>
              </a:rPr>
              <a:t>—</a:t>
            </a:r>
            <a:r>
              <a:rPr b="0" lang="en-US" sz="2600" spc="-1" strike="noStrike">
                <a:solidFill>
                  <a:srgbClr val="000000"/>
                </a:solidFill>
                <a:latin typeface="Raleway"/>
              </a:rPr>
              <a:t> are f</a:t>
            </a:r>
            <a:r>
              <a:rPr b="0" lang="en-US" sz="2600" spc="-1" strike="noStrike">
                <a:latin typeface="Raleway"/>
              </a:rPr>
              <a:t>illed with terror and remorse. The ones who jeered, </a:t>
            </a:r>
            <a:r>
              <a:rPr b="0" i="1" lang="en-US" sz="2600" spc="-1" strike="noStrike">
                <a:latin typeface="Raleway"/>
              </a:rPr>
              <a:t>“If He is the Christ, let Him come down from the cross, and we will believe Him. He trusted in God, let Him deliver Him now,”</a:t>
            </a:r>
            <a:r>
              <a:rPr b="0" lang="en-US" sz="2600" spc="-1" strike="noStrike">
                <a:latin typeface="Raleway"/>
              </a:rPr>
              <a:t> recall their words with horror. Vainly they attempt to hide from the presence of the King of Kings.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Are the righteous dead also raised to see Jesus return?</a:t>
            </a:r>
            <a:endParaRPr b="0" lang="en-US" sz="2600" spc="-1" strike="noStrike">
              <a:latin typeface="Raleway"/>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PlaceHolder 1"/>
          <p:cNvSpPr>
            <a:spLocks noGrp="1"/>
          </p:cNvSpPr>
          <p:nvPr>
            <p:ph type="sldImg"/>
          </p:nvPr>
        </p:nvSpPr>
        <p:spPr>
          <a:xfrm>
            <a:off x="533520" y="718560"/>
            <a:ext cx="6704640" cy="3771360"/>
          </a:xfrm>
          <a:prstGeom prst="rect">
            <a:avLst/>
          </a:prstGeom>
        </p:spPr>
      </p:sp>
      <p:sp>
        <p:nvSpPr>
          <p:cNvPr id="22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Thessalonians 4:16,17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the Lord Himself will descend from heaven with a </a:t>
            </a:r>
            <a:r>
              <a:rPr b="1" lang="en-US" sz="2800" spc="-1" strike="noStrike">
                <a:solidFill>
                  <a:srgbClr val="3465a4"/>
                </a:solidFill>
                <a:latin typeface="Raleway"/>
                <a:ea typeface="Raleway"/>
              </a:rPr>
              <a:t>shout</a:t>
            </a:r>
            <a:r>
              <a:rPr b="0" lang="en-US" sz="2800" spc="-1" strike="noStrike">
                <a:solidFill>
                  <a:srgbClr val="3465a4"/>
                </a:solidFill>
                <a:latin typeface="Raleway"/>
                <a:ea typeface="Raleway"/>
              </a:rPr>
              <a:t>, with the voice of an archangel, and with the trumpet of God. And the dead in Christ will</a:t>
            </a:r>
            <a:r>
              <a:rPr b="1" lang="en-US" sz="2800" spc="-1" strike="noStrike">
                <a:solidFill>
                  <a:srgbClr val="3465a4"/>
                </a:solidFill>
                <a:latin typeface="Raleway"/>
                <a:ea typeface="Raleway"/>
              </a:rPr>
              <a:t> rise</a:t>
            </a:r>
            <a:r>
              <a:rPr b="0" lang="en-US" sz="2800" spc="-1" strike="noStrike">
                <a:solidFill>
                  <a:srgbClr val="3465a4"/>
                </a:solidFill>
                <a:latin typeface="Raleway"/>
                <a:ea typeface="Raleway"/>
              </a:rPr>
              <a:t> first.</a:t>
            </a:r>
            <a:endParaRPr b="0" lang="en-US" sz="2800" spc="-1" strike="noStrike">
              <a:latin typeface="Raleway"/>
            </a:endParaRPr>
          </a:p>
          <a:p>
            <a:pPr>
              <a:lnSpc>
                <a:spcPct val="100000"/>
              </a:lnSpc>
            </a:pPr>
            <a:r>
              <a:rPr b="0" lang="en-US" sz="2800" spc="-1" strike="noStrike">
                <a:solidFill>
                  <a:srgbClr val="3465a4"/>
                </a:solidFill>
                <a:latin typeface="Raleway"/>
                <a:ea typeface="Raleway"/>
              </a:rPr>
              <a:t>(17) Then we who are alive and remain shall be caught up together with them in the clouds to meet the Lord in the air. And thus we shall always be with the Lord.</a:t>
            </a:r>
            <a:endParaRPr b="0" lang="en-US" sz="2800" spc="-1" strike="noStrike">
              <a:latin typeface="Raleway"/>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PlaceHolder 1"/>
          <p:cNvSpPr>
            <a:spLocks noGrp="1"/>
          </p:cNvSpPr>
          <p:nvPr>
            <p:ph type="sldImg"/>
          </p:nvPr>
        </p:nvSpPr>
        <p:spPr>
          <a:xfrm>
            <a:off x="533520" y="718560"/>
            <a:ext cx="6704640" cy="3771360"/>
          </a:xfrm>
          <a:prstGeom prst="rect">
            <a:avLst/>
          </a:prstGeom>
        </p:spPr>
      </p:sp>
      <p:sp>
        <p:nvSpPr>
          <p:cNvPr id="23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Above the roar of the elements</a:t>
            </a:r>
            <a:r>
              <a:rPr b="0" lang="en-US" sz="2800" spc="-1" strike="noStrike">
                <a:latin typeface="Raleway"/>
              </a:rPr>
              <a:t> is heard the voice of the Son of God, as He calls out the believers in Jesus who are asleep in their graves. Throughout the whole earth, graves burst open and the righteous dead from the time of Adam to the present rise from their dusty beds. From caverns and oceans, from mountains and valleys, Satan’s prison house of death releases its captives, raised to immortal life.</a:t>
            </a:r>
            <a:endParaRPr b="0" lang="en-US" sz="2800" spc="-1" strike="noStrike">
              <a:latin typeface="Raleway"/>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PlaceHolder 1"/>
          <p:cNvSpPr>
            <a:spLocks noGrp="1"/>
          </p:cNvSpPr>
          <p:nvPr>
            <p:ph type="sldImg"/>
          </p:nvPr>
        </p:nvSpPr>
        <p:spPr>
          <a:xfrm>
            <a:off x="533520" y="718560"/>
            <a:ext cx="6704640" cy="3771360"/>
          </a:xfrm>
          <a:prstGeom prst="rect">
            <a:avLst/>
          </a:prstGeom>
        </p:spPr>
      </p:sp>
      <p:sp>
        <p:nvSpPr>
          <p:cNvPr id="23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US" sz="2800" spc="-1" strike="noStrike">
                <a:latin typeface="Raleway"/>
              </a:rPr>
              <a:t>   </a:t>
            </a:r>
            <a:r>
              <a:rPr b="0" lang="en-US" sz="2800" spc="-1" strike="noStrike">
                <a:latin typeface="Raleway"/>
              </a:rPr>
              <a:t>Happy reunions of families and loved ones are celebrated with shouts of triumph and victory. Children are returned to their mother’s arms. Friends separated by death are reunited. Together with those who have survived the events at the close of earth’s history, they are caught up to meet the Lord in the air! </a:t>
            </a:r>
            <a:endParaRPr b="0" lang="en-US" sz="2800" spc="-1" strike="noStrike">
              <a:latin typeface="Raleway"/>
            </a:endParaRPr>
          </a:p>
          <a:p>
            <a:pPr>
              <a:lnSpc>
                <a:spcPct val="100000"/>
              </a:lnSpc>
            </a:pPr>
            <a:r>
              <a:rPr b="0" lang="en-US" sz="2800" spc="-1" strike="noStrike">
                <a:latin typeface="Raleway"/>
              </a:rPr>
              <a:t>   </a:t>
            </a:r>
            <a:r>
              <a:rPr b="0" lang="en-US" sz="2800" spc="-1" strike="noStrike">
                <a:solidFill>
                  <a:srgbClr val="ff0000"/>
                </a:solidFill>
                <a:latin typeface="Raleway"/>
              </a:rPr>
              <a:t>How has their appearance changed?</a:t>
            </a:r>
            <a:endParaRPr b="0" lang="en-US" sz="2800" spc="-1" strike="noStrike">
              <a:latin typeface="Raleway"/>
            </a:endParaRPr>
          </a:p>
          <a:p>
            <a:pPr>
              <a:lnSpc>
                <a:spcPct val="100000"/>
              </a:lnSpc>
            </a:pPr>
            <a:r>
              <a:rPr b="0" lang="en-US" sz="2600" spc="-1" strike="noStrike">
                <a:solidFill>
                  <a:srgbClr val="ff0000"/>
                </a:solidFill>
                <a:latin typeface="Raleway"/>
              </a:rPr>
              <a:t>   </a:t>
            </a:r>
            <a:endParaRPr b="0" lang="en-US" sz="2600" spc="-1" strike="noStrike">
              <a:latin typeface="Raleway"/>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PlaceHolder 1"/>
          <p:cNvSpPr>
            <a:spLocks noGrp="1"/>
          </p:cNvSpPr>
          <p:nvPr>
            <p:ph type="sldImg"/>
          </p:nvPr>
        </p:nvSpPr>
        <p:spPr>
          <a:xfrm>
            <a:off x="533520" y="718560"/>
            <a:ext cx="6704640" cy="3771360"/>
          </a:xfrm>
          <a:prstGeom prst="rect">
            <a:avLst/>
          </a:prstGeom>
        </p:spPr>
      </p:sp>
      <p:sp>
        <p:nvSpPr>
          <p:cNvPr id="23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600" spc="-1" strike="noStrike">
                <a:solidFill>
                  <a:srgbClr val="3465a4"/>
                </a:solidFill>
                <a:latin typeface="ITC Souvenir Demi"/>
                <a:ea typeface="ITC Souvenir Demi"/>
              </a:rPr>
              <a:t>1 Corinthians 15:51-54</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Behold, I tell you a mystery: We shall not all sleep, but we shall all be changed—(52) </a:t>
            </a:r>
            <a:r>
              <a:rPr b="0" lang="en-US" sz="2600" spc="-12" strike="noStrike">
                <a:solidFill>
                  <a:srgbClr val="3465a4"/>
                </a:solidFill>
                <a:latin typeface="Raleway"/>
                <a:ea typeface="Raleway"/>
              </a:rPr>
              <a:t>in a moment, in the twinkling of an eye, at the last trumpet. For the trumpet will sound, and the dead will be raised incorruptible, and we shall be </a:t>
            </a:r>
            <a:r>
              <a:rPr b="1" lang="en-US" sz="2600" spc="-12" strike="noStrike">
                <a:solidFill>
                  <a:srgbClr val="3465a4"/>
                </a:solidFill>
                <a:latin typeface="Raleway"/>
                <a:ea typeface="Raleway"/>
              </a:rPr>
              <a:t>changed</a:t>
            </a:r>
            <a:r>
              <a:rPr b="0" lang="en-US" sz="2600" spc="-12" strike="noStrike">
                <a:solidFill>
                  <a:srgbClr val="3465a4"/>
                </a:solidFill>
                <a:latin typeface="Raleway"/>
                <a:ea typeface="Raleway"/>
              </a:rPr>
              <a:t>. (53) For this corruptible must put on incorruption, and this mortal must put on </a:t>
            </a:r>
            <a:r>
              <a:rPr b="1" lang="en-US" sz="2600" spc="-12" strike="noStrike">
                <a:solidFill>
                  <a:srgbClr val="3465a4"/>
                </a:solidFill>
                <a:latin typeface="Raleway"/>
                <a:ea typeface="Raleway"/>
              </a:rPr>
              <a:t>immortality</a:t>
            </a:r>
            <a:r>
              <a:rPr b="0" lang="en-US" sz="2600" spc="-12" strike="noStrike">
                <a:solidFill>
                  <a:srgbClr val="3465a4"/>
                </a:solidFill>
                <a:latin typeface="Raleway"/>
                <a:ea typeface="Raleway"/>
              </a:rPr>
              <a:t>. (54) So when this corruptible has put on incorruption, and this mortal has put on immortality, then shall be brought to pass the saying that is written: “Death is swallowed up in victory.”</a:t>
            </a:r>
            <a:endParaRPr b="0" lang="en-US" sz="2600" spc="-1" strike="noStrike">
              <a:latin typeface="Raleway"/>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PlaceHolder 1"/>
          <p:cNvSpPr>
            <a:spLocks noGrp="1"/>
          </p:cNvSpPr>
          <p:nvPr>
            <p:ph type="sldImg"/>
          </p:nvPr>
        </p:nvSpPr>
        <p:spPr>
          <a:xfrm>
            <a:off x="533520" y="718560"/>
            <a:ext cx="6704640" cy="3771360"/>
          </a:xfrm>
          <a:prstGeom prst="rect">
            <a:avLst/>
          </a:prstGeom>
        </p:spPr>
      </p:sp>
      <p:sp>
        <p:nvSpPr>
          <p:cNvPr id="23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US" sz="2800" spc="-1" strike="noStrike">
                <a:latin typeface="Raleway"/>
                <a:ea typeface="Microsoft YaHei"/>
              </a:rPr>
              <a:t>   </a:t>
            </a:r>
            <a:r>
              <a:rPr b="0" lang="en-US" sz="2800" spc="-1" strike="noStrike">
                <a:latin typeface="Raleway"/>
                <a:ea typeface="Microsoft YaHei"/>
              </a:rPr>
              <a:t>At the call of the Life-giver they are glorified and made immortal. They rise with the vitality and freshness of eternal youth. All traces of disease and deformity have disappeared. The sorrows of their life on earth are forgotten in the welcoming presence of Jesus. To see His face has been the moment they have anticipated for so long. With unbounded joy, they break forth in praise and singing.</a:t>
            </a:r>
            <a:endParaRPr b="0" lang="en-US" sz="2800" spc="-1" strike="noStrike">
              <a:latin typeface="Raleway"/>
            </a:endParaRPr>
          </a:p>
          <a:p>
            <a:pPr>
              <a:lnSpc>
                <a:spcPct val="100000"/>
              </a:lnSpc>
            </a:pPr>
            <a:r>
              <a:rPr b="0" lang="en-US" sz="2800" spc="-1" strike="noStrike">
                <a:latin typeface="Raleway"/>
                <a:ea typeface="Microsoft YaHei"/>
              </a:rPr>
              <a:t>   </a:t>
            </a:r>
            <a:r>
              <a:rPr b="0" lang="en-US" sz="2800" spc="-1" strike="noStrike">
                <a:solidFill>
                  <a:srgbClr val="ff0000"/>
                </a:solidFill>
                <a:latin typeface="Raleway"/>
              </a:rPr>
              <a:t>What happens to the wicked who are on the earth when Jesus comes?</a:t>
            </a:r>
            <a:endParaRPr b="0" lang="en-US" sz="2800" spc="-1" strike="noStrike">
              <a:latin typeface="Raleway"/>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PlaceHolder 1"/>
          <p:cNvSpPr>
            <a:spLocks noGrp="1"/>
          </p:cNvSpPr>
          <p:nvPr>
            <p:ph type="sldImg"/>
          </p:nvPr>
        </p:nvSpPr>
        <p:spPr>
          <a:xfrm>
            <a:off x="533520" y="718560"/>
            <a:ext cx="6704640" cy="3771360"/>
          </a:xfrm>
          <a:prstGeom prst="rect">
            <a:avLst/>
          </a:prstGeom>
        </p:spPr>
      </p:sp>
      <p:sp>
        <p:nvSpPr>
          <p:cNvPr id="238" name="PlaceHolder 2"/>
          <p:cNvSpPr>
            <a:spLocks noGrp="1"/>
          </p:cNvSpPr>
          <p:nvPr>
            <p:ph type="body"/>
          </p:nvPr>
        </p:nvSpPr>
        <p:spPr>
          <a:xfrm>
            <a:off x="457200" y="4752000"/>
            <a:ext cx="7086600" cy="6577560"/>
          </a:xfrm>
          <a:prstGeom prst="rect">
            <a:avLst/>
          </a:prstGeom>
        </p:spPr>
        <p:txBody>
          <a:bodyPr lIns="0" rIns="0" tIns="0" bIns="0">
            <a:noAutofit/>
          </a:bodyPr>
          <a:p>
            <a:pPr>
              <a:lnSpc>
                <a:spcPct val="100000"/>
              </a:lnSpc>
            </a:pPr>
            <a:r>
              <a:rPr b="0" lang="en-GB" sz="2600" spc="-1" strike="noStrike">
                <a:solidFill>
                  <a:srgbClr val="3465a4"/>
                </a:solidFill>
                <a:latin typeface="ITC Souvenir Demi"/>
                <a:ea typeface="ITC Souvenir Demi"/>
              </a:rPr>
              <a:t>Revelation 6:15-17</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And the kings of the earth, the great men, the rich men, the commanders, the mighty men, every slave and every free man, </a:t>
            </a:r>
            <a:r>
              <a:rPr b="1" lang="en-US" sz="2600" spc="-1" strike="noStrike">
                <a:solidFill>
                  <a:srgbClr val="3465a4"/>
                </a:solidFill>
                <a:latin typeface="Raleway"/>
                <a:ea typeface="Raleway"/>
              </a:rPr>
              <a:t>hid</a:t>
            </a:r>
            <a:r>
              <a:rPr b="0" lang="en-US" sz="2600" spc="-1" strike="noStrike">
                <a:solidFill>
                  <a:srgbClr val="3465a4"/>
                </a:solidFill>
                <a:latin typeface="Raleway"/>
                <a:ea typeface="Raleway"/>
              </a:rPr>
              <a:t> themselves in caves and in rocks of the mountains, (16) and said to the mountains and rocks, “Fall on us and </a:t>
            </a:r>
            <a:r>
              <a:rPr b="1" lang="en-US" sz="2600" spc="-1" strike="noStrike">
                <a:solidFill>
                  <a:srgbClr val="3465a4"/>
                </a:solidFill>
                <a:latin typeface="Raleway"/>
                <a:ea typeface="Raleway"/>
              </a:rPr>
              <a:t>hide</a:t>
            </a:r>
            <a:r>
              <a:rPr b="0" lang="en-US" sz="2600" spc="-1" strike="noStrike">
                <a:solidFill>
                  <a:srgbClr val="3465a4"/>
                </a:solidFill>
                <a:latin typeface="Raleway"/>
                <a:ea typeface="Raleway"/>
              </a:rPr>
              <a:t> us from the face of Him who sits on the throne and from the wrath of the Lamb!” (17) For the great day of His wrath has come, and who is able to stand?”</a:t>
            </a:r>
            <a:endParaRPr b="0" lang="en-US" sz="2600" spc="-1" strike="noStrike">
              <a:latin typeface="Raleway"/>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PlaceHolder 1"/>
          <p:cNvSpPr>
            <a:spLocks noGrp="1"/>
          </p:cNvSpPr>
          <p:nvPr>
            <p:ph type="sldImg"/>
          </p:nvPr>
        </p:nvSpPr>
        <p:spPr>
          <a:xfrm>
            <a:off x="533520" y="718560"/>
            <a:ext cx="6704640" cy="3771360"/>
          </a:xfrm>
          <a:prstGeom prst="rect">
            <a:avLst/>
          </a:prstGeom>
        </p:spPr>
      </p:sp>
      <p:sp>
        <p:nvSpPr>
          <p:cNvPr id="24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terror of the wicked is beyond description. In vain they try to hide from the appearance of Jesus. His majesty and glory surpass anything they have ever seen. In horror and agony they cry for the rocks and mountains to hide them from His face. His presence, life to the righteous, is to them a consuming fire, which blots them from the earth.</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Has the coming of Jesus taken them by surprise?</a:t>
            </a:r>
            <a:endParaRPr b="0" lang="en-US" sz="2800" spc="-1" strike="noStrike">
              <a:latin typeface="Raleway"/>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PlaceHolder 1"/>
          <p:cNvSpPr>
            <a:spLocks noGrp="1"/>
          </p:cNvSpPr>
          <p:nvPr>
            <p:ph type="sldImg"/>
          </p:nvPr>
        </p:nvSpPr>
        <p:spPr>
          <a:xfrm>
            <a:off x="533520" y="718560"/>
            <a:ext cx="6704640" cy="3771360"/>
          </a:xfrm>
          <a:prstGeom prst="rect">
            <a:avLst/>
          </a:prstGeom>
        </p:spPr>
      </p:sp>
      <p:sp>
        <p:nvSpPr>
          <p:cNvPr id="24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Thessalonians 5:2,3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you yourselves know perfectly that the day of the Lord so comes as a thief in the night. (3) For when they say, “</a:t>
            </a:r>
            <a:r>
              <a:rPr b="1" lang="en-US" sz="2800" spc="-1" strike="noStrike">
                <a:solidFill>
                  <a:srgbClr val="3465a4"/>
                </a:solidFill>
                <a:latin typeface="Raleway"/>
                <a:ea typeface="Raleway"/>
              </a:rPr>
              <a:t>Peace </a:t>
            </a:r>
            <a:r>
              <a:rPr b="0" lang="en-US" sz="2800" spc="-1" strike="noStrike">
                <a:solidFill>
                  <a:srgbClr val="3465a4"/>
                </a:solidFill>
                <a:latin typeface="Raleway"/>
                <a:ea typeface="Raleway"/>
              </a:rPr>
              <a:t>and</a:t>
            </a:r>
            <a:r>
              <a:rPr b="1" lang="en-US" sz="2800" spc="-1" strike="noStrike">
                <a:solidFill>
                  <a:srgbClr val="3465a4"/>
                </a:solidFill>
                <a:latin typeface="Raleway"/>
                <a:ea typeface="Raleway"/>
              </a:rPr>
              <a:t> safety</a:t>
            </a:r>
            <a:r>
              <a:rPr b="0" lang="en-US" sz="2800" spc="-1" strike="noStrike">
                <a:solidFill>
                  <a:srgbClr val="3465a4"/>
                </a:solidFill>
                <a:latin typeface="Raleway"/>
                <a:ea typeface="Raleway"/>
              </a:rPr>
              <a:t>!” Then sudden </a:t>
            </a:r>
            <a:r>
              <a:rPr b="1" lang="en-US" sz="2800" spc="-1" strike="noStrike">
                <a:solidFill>
                  <a:srgbClr val="3465a4"/>
                </a:solidFill>
                <a:latin typeface="Raleway"/>
                <a:ea typeface="Raleway"/>
              </a:rPr>
              <a:t>destruction</a:t>
            </a:r>
            <a:r>
              <a:rPr b="0" lang="en-US" sz="2800" spc="-1" strike="noStrike">
                <a:solidFill>
                  <a:srgbClr val="3465a4"/>
                </a:solidFill>
                <a:latin typeface="Raleway"/>
                <a:ea typeface="Raleway"/>
              </a:rPr>
              <a:t> comes upon them, as a labor pains upon a </a:t>
            </a:r>
            <a:r>
              <a:rPr b="0" lang="en-US" sz="2800" spc="-35" strike="noStrike">
                <a:solidFill>
                  <a:srgbClr val="3465a4"/>
                </a:solidFill>
                <a:latin typeface="Raleway"/>
                <a:ea typeface="Raleway"/>
              </a:rPr>
              <a:t>pregnant women. And they shall not escape.</a:t>
            </a:r>
            <a:endParaRPr b="0" lang="en-US" sz="2800" spc="-1" strike="noStrike">
              <a:latin typeface="Raleway"/>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PlaceHolder 1"/>
          <p:cNvSpPr>
            <a:spLocks noGrp="1"/>
          </p:cNvSpPr>
          <p:nvPr>
            <p:ph type="sldImg"/>
          </p:nvPr>
        </p:nvSpPr>
        <p:spPr>
          <a:xfrm>
            <a:off x="533520" y="718560"/>
            <a:ext cx="6704640" cy="3771360"/>
          </a:xfrm>
          <a:prstGeom prst="rect">
            <a:avLst/>
          </a:prstGeom>
        </p:spPr>
      </p:sp>
      <p:sp>
        <p:nvSpPr>
          <p:cNvPr id="244" name="PlaceHolder 2"/>
          <p:cNvSpPr>
            <a:spLocks noGrp="1"/>
          </p:cNvSpPr>
          <p:nvPr>
            <p:ph type="body"/>
          </p:nvPr>
        </p:nvSpPr>
        <p:spPr>
          <a:xfrm>
            <a:off x="457200" y="4752000"/>
            <a:ext cx="7086600" cy="5846760"/>
          </a:xfrm>
          <a:prstGeom prst="rect">
            <a:avLst/>
          </a:prstGeom>
        </p:spPr>
        <p:txBody>
          <a:bodyPr lIns="0" rIns="0" tIns="0" bIns="0">
            <a:noAutofit/>
          </a:bodyPr>
          <a:p>
            <a:pPr>
              <a:lnSpc>
                <a:spcPct val="100000"/>
              </a:lnSpc>
            </a:pPr>
            <a:r>
              <a:rPr b="0" lang="en-US" sz="2600" spc="-1" strike="noStrike">
                <a:latin typeface="Raleway"/>
              </a:rPr>
              <a:t>   </a:t>
            </a:r>
            <a:r>
              <a:rPr b="0" lang="en-US" sz="2600" spc="-1" strike="noStrike">
                <a:latin typeface="Raleway"/>
              </a:rPr>
              <a:t>When people are sitting back enjoying ease, luxury, and pleasure; when they are absorbed with buying and selling, anticipating prosperous gains, suddenly their ambitions come to an end. </a:t>
            </a:r>
            <a:endParaRPr b="0" lang="en-US" sz="2600" spc="-1" strike="noStrike">
              <a:latin typeface="Raleway"/>
            </a:endParaRPr>
          </a:p>
          <a:p>
            <a:pPr>
              <a:lnSpc>
                <a:spcPct val="100000"/>
              </a:lnSpc>
            </a:pPr>
            <a:r>
              <a:rPr b="0" lang="en-US" sz="2600" spc="-1" strike="noStrike">
                <a:latin typeface="Raleway"/>
              </a:rPr>
              <a:t>   </a:t>
            </a:r>
            <a:r>
              <a:rPr b="0" lang="en-US" sz="2600" spc="-1" strike="noStrike">
                <a:latin typeface="Raleway"/>
              </a:rPr>
              <a:t>God has been left out of their plans. Philosophy has banished any fear of judgment, and religious teachers are predicting peace and prosperity. They are as unprepared for Jesus’ coming as they would be for a thief entering their home at night.</a:t>
            </a:r>
            <a:endParaRPr b="0" lang="en-US" sz="2600" spc="-1" strike="noStrike">
              <a:latin typeface="Raleway"/>
            </a:endParaRPr>
          </a:p>
          <a:p>
            <a:pPr>
              <a:lnSpc>
                <a:spcPct val="100000"/>
              </a:lnSpc>
            </a:pPr>
            <a:r>
              <a:rPr b="0" lang="en-US" sz="2600" spc="-1" strike="noStrike">
                <a:solidFill>
                  <a:srgbClr val="ff0000"/>
                </a:solidFill>
                <a:latin typeface="Raleway"/>
              </a:rPr>
              <a:t>   </a:t>
            </a:r>
            <a:r>
              <a:rPr b="0" lang="en-US" sz="2600" spc="-1" strike="noStrike">
                <a:solidFill>
                  <a:srgbClr val="ff0000"/>
                </a:solidFill>
                <a:latin typeface="Raleway"/>
              </a:rPr>
              <a:t>Do we need to be caught off guard by Christ’s return?</a:t>
            </a:r>
            <a:r>
              <a:rPr b="0" lang="en-US" sz="2800" spc="-1" strike="noStrike">
                <a:latin typeface="Raleway"/>
              </a:rPr>
              <a:t> </a:t>
            </a:r>
            <a:endParaRPr b="0" lang="en-US" sz="2800" spc="-1" strike="noStrike">
              <a:latin typeface="Raleway"/>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PlaceHolder 1"/>
          <p:cNvSpPr>
            <a:spLocks noGrp="1"/>
          </p:cNvSpPr>
          <p:nvPr>
            <p:ph type="sldImg"/>
          </p:nvPr>
        </p:nvSpPr>
        <p:spPr>
          <a:xfrm>
            <a:off x="533520" y="718560"/>
            <a:ext cx="6704640" cy="3771360"/>
          </a:xfrm>
          <a:prstGeom prst="rect">
            <a:avLst/>
          </a:prstGeom>
        </p:spPr>
      </p:sp>
      <p:sp>
        <p:nvSpPr>
          <p:cNvPr id="24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2 Thessalonians 5:4,5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you, brethren, are not in darkness, so that this day should overtake you as a thief. (5) You are all sons of </a:t>
            </a:r>
            <a:r>
              <a:rPr b="1" lang="en-US" sz="2800" spc="-1" strike="noStrike">
                <a:solidFill>
                  <a:srgbClr val="3465a4"/>
                </a:solidFill>
                <a:latin typeface="Raleway"/>
                <a:ea typeface="Raleway"/>
              </a:rPr>
              <a:t>light</a:t>
            </a:r>
            <a:r>
              <a:rPr b="0" lang="en-US" sz="2800" spc="-1" strike="noStrike">
                <a:solidFill>
                  <a:srgbClr val="3465a4"/>
                </a:solidFill>
                <a:latin typeface="Raleway"/>
                <a:ea typeface="Raleway"/>
              </a:rPr>
              <a:t> and sons of the day. We are not of the night nor of darkness. </a:t>
            </a:r>
            <a:r>
              <a:rPr b="0" lang="en-US" sz="3000" spc="-1" strike="noStrike">
                <a:solidFill>
                  <a:srgbClr val="3465a4"/>
                </a:solidFill>
                <a:latin typeface="Raleway"/>
                <a:ea typeface="Raleway"/>
              </a:rPr>
              <a:t>(6) Therefore let us not sleep, as others do, but let us </a:t>
            </a:r>
            <a:r>
              <a:rPr b="1" lang="en-US" sz="3000" spc="-1" strike="noStrike">
                <a:solidFill>
                  <a:srgbClr val="3465a4"/>
                </a:solidFill>
                <a:latin typeface="Raleway"/>
                <a:ea typeface="Raleway"/>
              </a:rPr>
              <a:t>watch</a:t>
            </a:r>
            <a:r>
              <a:rPr b="0" lang="en-US" sz="3000" spc="-1" strike="noStrike">
                <a:solidFill>
                  <a:srgbClr val="3465a4"/>
                </a:solidFill>
                <a:latin typeface="Raleway"/>
                <a:ea typeface="Raleway"/>
              </a:rPr>
              <a:t> and be sober.</a:t>
            </a:r>
            <a:endParaRPr b="0" lang="en-US" sz="3000" spc="-1" strike="noStrike">
              <a:latin typeface="Raleway"/>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PlaceHolder 1"/>
          <p:cNvSpPr>
            <a:spLocks noGrp="1"/>
          </p:cNvSpPr>
          <p:nvPr>
            <p:ph type="sldImg"/>
          </p:nvPr>
        </p:nvSpPr>
        <p:spPr>
          <a:xfrm>
            <a:off x="533520" y="718560"/>
            <a:ext cx="6704640" cy="3771360"/>
          </a:xfrm>
          <a:prstGeom prst="rect">
            <a:avLst/>
          </a:prstGeom>
        </p:spPr>
      </p:sp>
      <p:sp>
        <p:nvSpPr>
          <p:cNvPr id="248" name="PlaceHolder 2"/>
          <p:cNvSpPr>
            <a:spLocks noGrp="1"/>
          </p:cNvSpPr>
          <p:nvPr>
            <p:ph type="body"/>
          </p:nvPr>
        </p:nvSpPr>
        <p:spPr>
          <a:xfrm>
            <a:off x="457200" y="4752000"/>
            <a:ext cx="7086600" cy="66531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The Word of God is our protection against false teachers and spirits of darkness. Satan hates the Bible because it exposes his deceptions. His</a:t>
            </a:r>
            <a:r>
              <a:rPr b="0" lang="en-US" sz="2600" spc="-1" strike="noStrike">
                <a:latin typeface="Raleway"/>
              </a:rPr>
              <a:t> counterfeits will appear genuine. But we must test every teaching, miracle, and manifestation by God’s word. Those who choose to keep all the commandments of God will face opposition and derision. In order to endure the last great conflict and be prepared for Jesus’ return, our minds must be immersed in the Word of God. We will have to choose whether to obey God or man. </a:t>
            </a:r>
            <a:r>
              <a:rPr b="0" lang="en-US" sz="2600" spc="-1" strike="noStrike">
                <a:solidFill>
                  <a:srgbClr val="ff0000"/>
                </a:solidFill>
                <a:latin typeface="Raleway"/>
              </a:rPr>
              <a:t>How do we know when to prepare? </a:t>
            </a:r>
            <a:endParaRPr b="0" lang="en-US" sz="2600" spc="-1" strike="noStrike">
              <a:latin typeface="Raleway"/>
            </a:endParaRPr>
          </a:p>
          <a:p>
            <a:endParaRPr b="0" lang="en-US" sz="2600" spc="-1" strike="noStrike">
              <a:latin typeface="Raleway"/>
            </a:endParaRPr>
          </a:p>
          <a:p>
            <a:endParaRPr b="0" lang="en-US" sz="2600" spc="-1" strike="noStrike">
              <a:latin typeface="Raleway"/>
            </a:endParaRPr>
          </a:p>
          <a:p>
            <a:endParaRPr b="0" lang="en-US" sz="2600" spc="-1" strike="noStrike">
              <a:latin typeface="Raleway"/>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PlaceHolder 1"/>
          <p:cNvSpPr>
            <a:spLocks noGrp="1"/>
          </p:cNvSpPr>
          <p:nvPr>
            <p:ph type="sldImg"/>
          </p:nvPr>
        </p:nvSpPr>
        <p:spPr>
          <a:xfrm>
            <a:off x="533520" y="718560"/>
            <a:ext cx="6704640" cy="3771360"/>
          </a:xfrm>
          <a:prstGeom prst="rect">
            <a:avLst/>
          </a:prstGeom>
        </p:spPr>
      </p:sp>
      <p:sp>
        <p:nvSpPr>
          <p:cNvPr id="25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Matthew 24:42-44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Watch therefore, for you do not know what hour your Lord is coming. (43) But know this, that if the master of the house had known what hour the thief would come, he would have watched and not allowed his house to be broken into. (44) Therefore you also </a:t>
            </a:r>
            <a:r>
              <a:rPr b="1" lang="en-US" sz="2800" spc="-1" strike="noStrike">
                <a:solidFill>
                  <a:srgbClr val="3465a4"/>
                </a:solidFill>
                <a:latin typeface="Raleway"/>
                <a:ea typeface="Raleway"/>
              </a:rPr>
              <a:t>be ready</a:t>
            </a:r>
            <a:r>
              <a:rPr b="0" lang="en-US" sz="2800" spc="-1" strike="noStrike">
                <a:solidFill>
                  <a:srgbClr val="3465a4"/>
                </a:solidFill>
                <a:latin typeface="Raleway"/>
                <a:ea typeface="Raleway"/>
              </a:rPr>
              <a:t>, for the Son of Man is coming at an hour you do not </a:t>
            </a:r>
            <a:r>
              <a:rPr b="1" lang="en-US" sz="2800" spc="-1" strike="noStrike">
                <a:solidFill>
                  <a:srgbClr val="3465a4"/>
                </a:solidFill>
                <a:latin typeface="Raleway"/>
                <a:ea typeface="Raleway"/>
              </a:rPr>
              <a:t>expect</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PlaceHolder 1"/>
          <p:cNvSpPr>
            <a:spLocks noGrp="1"/>
          </p:cNvSpPr>
          <p:nvPr>
            <p:ph type="sldImg"/>
          </p:nvPr>
        </p:nvSpPr>
        <p:spPr>
          <a:xfrm>
            <a:off x="533520" y="718560"/>
            <a:ext cx="6704640" cy="3771360"/>
          </a:xfrm>
          <a:prstGeom prst="rect">
            <a:avLst/>
          </a:prstGeom>
        </p:spPr>
      </p:sp>
      <p:sp>
        <p:nvSpPr>
          <p:cNvPr id="252" name="PlaceHolder 2"/>
          <p:cNvSpPr>
            <a:spLocks noGrp="1"/>
          </p:cNvSpPr>
          <p:nvPr>
            <p:ph type="body"/>
          </p:nvPr>
        </p:nvSpPr>
        <p:spPr>
          <a:xfrm>
            <a:off x="457200" y="4572000"/>
            <a:ext cx="7086600" cy="5437800"/>
          </a:xfrm>
          <a:prstGeom prst="rect">
            <a:avLst/>
          </a:prstGeom>
        </p:spPr>
        <p:txBody>
          <a:bodyPr lIns="0" rIns="0" tIns="0" bIns="0">
            <a:noAutofit/>
          </a:bodyPr>
          <a:p>
            <a:r>
              <a:rPr b="0" lang="en-US" sz="2600" spc="-1" strike="noStrike">
                <a:latin typeface="Raleway"/>
              </a:rPr>
              <a:t>   </a:t>
            </a:r>
            <a:r>
              <a:rPr b="0" lang="en-US" sz="2600" spc="-1" strike="noStrike">
                <a:latin typeface="Raleway"/>
              </a:rPr>
              <a:t>Jesus told us to watch, and be ready. Every day we are to study the Scriptures, comparing verse with verse, and, with God’s help, learn what is truth and also encourage others to walk in its light. We can’t depend on anyone else for our salvation. We are individually responsible to God. Our own future well-being, and that of others that we are connected with, depends on the preparation we are making today. God is ready and willing to guide those who are open to His leading.</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What does the Bible say about the secret rapture?</a:t>
            </a:r>
            <a:endParaRPr b="0" lang="en-US" sz="2600" spc="-1" strike="noStrike">
              <a:latin typeface="Raleway"/>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PlaceHolder 1"/>
          <p:cNvSpPr>
            <a:spLocks noGrp="1"/>
          </p:cNvSpPr>
          <p:nvPr>
            <p:ph type="sldImg"/>
          </p:nvPr>
        </p:nvSpPr>
        <p:spPr>
          <a:xfrm>
            <a:off x="533520" y="718560"/>
            <a:ext cx="6704640" cy="3771360"/>
          </a:xfrm>
          <a:prstGeom prst="rect">
            <a:avLst/>
          </a:prstGeom>
        </p:spPr>
      </p:sp>
      <p:sp>
        <p:nvSpPr>
          <p:cNvPr id="254" name="PlaceHolder 2"/>
          <p:cNvSpPr>
            <a:spLocks noGrp="1"/>
          </p:cNvSpPr>
          <p:nvPr>
            <p:ph type="body"/>
          </p:nvPr>
        </p:nvSpPr>
        <p:spPr>
          <a:xfrm>
            <a:off x="457200" y="4644000"/>
            <a:ext cx="7086600" cy="6723000"/>
          </a:xfrm>
          <a:prstGeom prst="rect">
            <a:avLst/>
          </a:prstGeom>
        </p:spPr>
        <p:txBody>
          <a:bodyPr lIns="0" rIns="0" tIns="0" bIns="0">
            <a:noAutofit/>
          </a:bodyPr>
          <a:p>
            <a:pPr>
              <a:lnSpc>
                <a:spcPct val="100000"/>
              </a:lnSpc>
            </a:pPr>
            <a:r>
              <a:rPr b="0" lang="en-GB" sz="2500" spc="-1" strike="noStrike">
                <a:solidFill>
                  <a:srgbClr val="3465a4"/>
                </a:solidFill>
                <a:latin typeface="ITC Souvenir Demi"/>
                <a:ea typeface="ITC Souvenir Demi"/>
              </a:rPr>
              <a:t>Luke 17:26, 28, 34-37</a:t>
            </a:r>
            <a:endParaRPr b="0" lang="en-US" sz="2500" spc="-1" strike="noStrike">
              <a:latin typeface="Raleway"/>
            </a:endParaRPr>
          </a:p>
          <a:p>
            <a:pPr>
              <a:lnSpc>
                <a:spcPct val="100000"/>
              </a:lnSpc>
            </a:pPr>
            <a:r>
              <a:rPr b="0" lang="en-US" sz="2500" spc="-1" strike="noStrike">
                <a:solidFill>
                  <a:srgbClr val="3465a4"/>
                </a:solidFill>
                <a:latin typeface="Raleway"/>
                <a:ea typeface="Raleway"/>
              </a:rPr>
              <a:t>   </a:t>
            </a:r>
            <a:r>
              <a:rPr b="0" lang="en-US" sz="2500" spc="-1" strike="noStrike">
                <a:solidFill>
                  <a:srgbClr val="3465a4"/>
                </a:solidFill>
                <a:latin typeface="Raleway"/>
                <a:ea typeface="Raleway"/>
              </a:rPr>
              <a:t>And as it was in the days of Noah, so it will be also in the days of the Son of Man... (28) Likewise as it was also in the days of Lot: They ate, they drank, they bought, they sold, they planted, they built; (34)</a:t>
            </a:r>
            <a:r>
              <a:rPr b="0" lang="en-US" sz="2500" spc="-1" strike="noStrike">
                <a:solidFill>
                  <a:srgbClr val="000000"/>
                </a:solidFill>
                <a:latin typeface="Raleway"/>
                <a:ea typeface="Raleway"/>
              </a:rPr>
              <a:t> </a:t>
            </a:r>
            <a:r>
              <a:rPr b="0" lang="en-US" sz="2500" spc="-1" strike="noStrike">
                <a:solidFill>
                  <a:srgbClr val="3465a4"/>
                </a:solidFill>
                <a:latin typeface="Raleway"/>
                <a:ea typeface="Raleway"/>
              </a:rPr>
              <a:t>I tell you, in that night there will be two men in one bed: the one will be </a:t>
            </a:r>
            <a:r>
              <a:rPr b="1" lang="en-US" sz="2500" spc="-1" strike="noStrike">
                <a:solidFill>
                  <a:srgbClr val="3465a4"/>
                </a:solidFill>
                <a:latin typeface="Raleway"/>
                <a:ea typeface="Raleway"/>
              </a:rPr>
              <a:t>taken</a:t>
            </a:r>
            <a:r>
              <a:rPr b="0" lang="en-US" sz="2500" spc="-1" strike="noStrike">
                <a:solidFill>
                  <a:srgbClr val="3465a4"/>
                </a:solidFill>
                <a:latin typeface="Raleway"/>
                <a:ea typeface="Raleway"/>
              </a:rPr>
              <a:t> and the other will be left. (35) Two women will be grinding together: the one will be </a:t>
            </a:r>
            <a:r>
              <a:rPr b="1" lang="en-US" sz="2500" spc="-1" strike="noStrike">
                <a:solidFill>
                  <a:srgbClr val="3465a4"/>
                </a:solidFill>
                <a:latin typeface="Raleway"/>
                <a:ea typeface="Raleway"/>
              </a:rPr>
              <a:t>taken</a:t>
            </a:r>
            <a:r>
              <a:rPr b="0" lang="en-US" sz="2500" spc="-1" strike="noStrike">
                <a:solidFill>
                  <a:srgbClr val="3465a4"/>
                </a:solidFill>
                <a:latin typeface="Raleway"/>
                <a:ea typeface="Raleway"/>
              </a:rPr>
              <a:t> and the other left. (36) Two men will be in the field: the one will be </a:t>
            </a:r>
            <a:r>
              <a:rPr b="1" lang="en-US" sz="2500" spc="-1" strike="noStrike">
                <a:solidFill>
                  <a:srgbClr val="3465a4"/>
                </a:solidFill>
                <a:latin typeface="Raleway"/>
                <a:ea typeface="Raleway"/>
              </a:rPr>
              <a:t>taken</a:t>
            </a:r>
            <a:r>
              <a:rPr b="0" lang="en-US" sz="2500" spc="-1" strike="noStrike">
                <a:solidFill>
                  <a:srgbClr val="3465a4"/>
                </a:solidFill>
                <a:latin typeface="Raleway"/>
                <a:ea typeface="Raleway"/>
              </a:rPr>
              <a:t> and the other left. (37) And they answered and said to Him, “</a:t>
            </a:r>
            <a:r>
              <a:rPr b="1" lang="en-US" sz="2500" spc="-1" strike="noStrike">
                <a:solidFill>
                  <a:srgbClr val="3465a4"/>
                </a:solidFill>
                <a:latin typeface="Raleway"/>
                <a:ea typeface="Raleway"/>
              </a:rPr>
              <a:t>Where</a:t>
            </a:r>
            <a:r>
              <a:rPr b="0" lang="en-US" sz="2500" spc="-1" strike="noStrike">
                <a:solidFill>
                  <a:srgbClr val="3465a4"/>
                </a:solidFill>
                <a:latin typeface="Raleway"/>
                <a:ea typeface="Raleway"/>
              </a:rPr>
              <a:t>, Lord?” So He said to them, “Wherever the body is, there the eagles will be gathered together.”</a:t>
            </a:r>
            <a:endParaRPr b="0" lang="en-US" sz="2500" spc="-1" strike="noStrike">
              <a:latin typeface="Raleway"/>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5" name="PlaceHolder 1"/>
          <p:cNvSpPr>
            <a:spLocks noGrp="1"/>
          </p:cNvSpPr>
          <p:nvPr>
            <p:ph type="sldImg"/>
          </p:nvPr>
        </p:nvSpPr>
        <p:spPr>
          <a:xfrm>
            <a:off x="533520" y="718560"/>
            <a:ext cx="6704640" cy="3771360"/>
          </a:xfrm>
          <a:prstGeom prst="rect">
            <a:avLst/>
          </a:prstGeom>
        </p:spPr>
      </p:sp>
      <p:sp>
        <p:nvSpPr>
          <p:cNvPr id="256" name="PlaceHolder 2"/>
          <p:cNvSpPr>
            <a:spLocks noGrp="1"/>
          </p:cNvSpPr>
          <p:nvPr>
            <p:ph type="body"/>
          </p:nvPr>
        </p:nvSpPr>
        <p:spPr>
          <a:xfrm>
            <a:off x="264600" y="4572000"/>
            <a:ext cx="7387200" cy="5495760"/>
          </a:xfrm>
          <a:prstGeom prst="rect">
            <a:avLst/>
          </a:prstGeom>
        </p:spPr>
        <p:txBody>
          <a:bodyPr lIns="0" rIns="0" tIns="0" bIns="0">
            <a:noAutofit/>
          </a:bodyPr>
          <a:p>
            <a:pPr>
              <a:lnSpc>
                <a:spcPct val="100000"/>
              </a:lnSpc>
            </a:pPr>
            <a:r>
              <a:rPr b="0" lang="en-US" sz="2400" spc="-1" strike="noStrike">
                <a:latin typeface="Raleway"/>
              </a:rPr>
              <a:t>   </a:t>
            </a:r>
            <a:r>
              <a:rPr b="0" lang="en-US" sz="2400" spc="-1" strike="noStrike">
                <a:latin typeface="Raleway"/>
              </a:rPr>
              <a:t>Some say these verses show that the saints quietly disappear when Jesus returns.  As we have learned, however, Jesus’ coming will not be a secret, but a worldwide, cataclysmic event. A careful reading of the entire passage shows that those who are </a:t>
            </a:r>
            <a:r>
              <a:rPr b="0" i="1" lang="en-US" sz="2400" spc="-1" strike="noStrike">
                <a:latin typeface="Raleway"/>
              </a:rPr>
              <a:t>“taken”</a:t>
            </a:r>
            <a:r>
              <a:rPr b="0" lang="en-US" sz="2400" spc="-1" strike="noStrike">
                <a:latin typeface="Raleway"/>
              </a:rPr>
              <a:t> do not go </a:t>
            </a:r>
            <a:r>
              <a:rPr b="1" lang="en-US" sz="2400" spc="-1" strike="noStrike">
                <a:latin typeface="Raleway"/>
              </a:rPr>
              <a:t>anywhere,</a:t>
            </a:r>
            <a:r>
              <a:rPr b="0" lang="en-US" sz="2400" spc="-1" strike="noStrike">
                <a:latin typeface="Raleway"/>
              </a:rPr>
              <a:t> but are DEAD, as when </a:t>
            </a:r>
            <a:r>
              <a:rPr b="0" i="1" lang="en-US" sz="2400" spc="-1" strike="noStrike">
                <a:latin typeface="Raleway"/>
              </a:rPr>
              <a:t>“the flood came, and </a:t>
            </a:r>
            <a:r>
              <a:rPr b="1" i="1" lang="en-US" sz="2400" spc="-1" strike="noStrike">
                <a:latin typeface="Raleway"/>
              </a:rPr>
              <a:t>took</a:t>
            </a:r>
            <a:r>
              <a:rPr b="0" i="1" lang="en-US" sz="2400" spc="-1" strike="noStrike">
                <a:latin typeface="Raleway"/>
              </a:rPr>
              <a:t> them all away”</a:t>
            </a:r>
            <a:r>
              <a:rPr b="0" lang="en-US" sz="2400" spc="-1" strike="noStrike">
                <a:latin typeface="Raleway"/>
              </a:rPr>
              <a:t>.* That is why Jesus answered His disciples query of </a:t>
            </a:r>
            <a:r>
              <a:rPr b="1" i="1" lang="en-US" sz="2400" spc="-1" strike="noStrike">
                <a:latin typeface="Raleway"/>
              </a:rPr>
              <a:t>“where”</a:t>
            </a:r>
            <a:r>
              <a:rPr b="0" lang="en-US" sz="2400" spc="-1" strike="noStrike">
                <a:latin typeface="Raleway"/>
              </a:rPr>
              <a:t>  the way He did. No one will be left alive on the earth after Jesus returns. The wicked are slain by the brightness of His coming; those who are left are </a:t>
            </a:r>
            <a:r>
              <a:rPr b="0" i="1" lang="en-US" sz="2400" spc="-1" strike="noStrike">
                <a:latin typeface="Raleway"/>
              </a:rPr>
              <a:t>“caught up”</a:t>
            </a:r>
            <a:r>
              <a:rPr b="0" lang="en-US" sz="2400" spc="-1" strike="noStrike">
                <a:latin typeface="Raleway"/>
              </a:rPr>
              <a:t> to meet the Lord in the air.</a:t>
            </a:r>
            <a:r>
              <a:rPr b="0" lang="en-US" sz="2600" spc="-1" strike="noStrike">
                <a:latin typeface="Raleway"/>
              </a:rPr>
              <a:t> </a:t>
            </a:r>
            <a:endParaRPr b="0" lang="en-US" sz="2600" spc="-1" strike="noStrike">
              <a:latin typeface="Raleway"/>
            </a:endParaRPr>
          </a:p>
          <a:p>
            <a:pPr>
              <a:lnSpc>
                <a:spcPct val="100000"/>
              </a:lnSpc>
            </a:pPr>
            <a:r>
              <a:rPr b="0" lang="en-US" sz="2600" spc="-1" strike="noStrike">
                <a:solidFill>
                  <a:srgbClr val="ff0000"/>
                </a:solidFill>
                <a:latin typeface="Raleway"/>
              </a:rPr>
              <a:t>   </a:t>
            </a:r>
            <a:r>
              <a:rPr b="0" lang="en-US" sz="2600" spc="-1" strike="noStrike">
                <a:solidFill>
                  <a:srgbClr val="ff0000"/>
                </a:solidFill>
                <a:latin typeface="Raleway"/>
              </a:rPr>
              <a:t>What parable did Jesus tell to show how we should prepare for His soon return?</a:t>
            </a:r>
            <a:r>
              <a:rPr b="0" lang="en-US" sz="2600" spc="-1" strike="noStrike">
                <a:latin typeface="Raleway"/>
              </a:rPr>
              <a:t>                        </a:t>
            </a:r>
            <a:r>
              <a:rPr b="0" lang="en-US" sz="2600" spc="-1" strike="noStrike">
                <a:latin typeface="Raleway"/>
              </a:rPr>
              <a:t>	</a:t>
            </a:r>
            <a:r>
              <a:rPr b="0" lang="en-US" sz="2600" spc="-1" strike="noStrike">
                <a:latin typeface="Raleway"/>
              </a:rPr>
              <a:t>*</a:t>
            </a:r>
            <a:r>
              <a:rPr b="0" i="1" lang="en-US" sz="1800" spc="-1" strike="noStrike">
                <a:latin typeface="Raleway"/>
              </a:rPr>
              <a:t>Matthew 24:39</a:t>
            </a:r>
            <a:endParaRPr b="0" lang="en-US" sz="1800" spc="-1" strike="noStrike">
              <a:latin typeface="Raleway"/>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7" name="PlaceHolder 1"/>
          <p:cNvSpPr>
            <a:spLocks noGrp="1"/>
          </p:cNvSpPr>
          <p:nvPr>
            <p:ph type="sldImg"/>
          </p:nvPr>
        </p:nvSpPr>
        <p:spPr>
          <a:xfrm>
            <a:off x="533520" y="718560"/>
            <a:ext cx="6704640" cy="3771360"/>
          </a:xfrm>
          <a:prstGeom prst="rect">
            <a:avLst/>
          </a:prstGeom>
        </p:spPr>
      </p:sp>
      <p:sp>
        <p:nvSpPr>
          <p:cNvPr id="25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Matthew 25:1-5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the kingdom of heaven shall be likened to ten virgins who took their lamps and went out to meet the bridegroom. (2) Now five of them were wise, and five were foolish. (3) Those who were foolish took their lamps and took no </a:t>
            </a:r>
            <a:r>
              <a:rPr b="1" lang="en-US" sz="2800" spc="-1" strike="noStrike">
                <a:solidFill>
                  <a:srgbClr val="3465a4"/>
                </a:solidFill>
                <a:latin typeface="Raleway"/>
                <a:ea typeface="Raleway"/>
              </a:rPr>
              <a:t>oil</a:t>
            </a:r>
            <a:r>
              <a:rPr b="0" lang="en-US" sz="2800" spc="-1" strike="noStrike">
                <a:solidFill>
                  <a:srgbClr val="3465a4"/>
                </a:solidFill>
                <a:latin typeface="Raleway"/>
                <a:ea typeface="Raleway"/>
              </a:rPr>
              <a:t> with them, (4) but the wise took oil in their vessels with their lamps. (5) But while the bridegroom was delayed, they all slumbered and </a:t>
            </a:r>
            <a:r>
              <a:rPr b="1" lang="en-US" sz="2800" spc="-1" strike="noStrike">
                <a:solidFill>
                  <a:srgbClr val="3465a4"/>
                </a:solidFill>
                <a:latin typeface="Raleway"/>
                <a:ea typeface="Raleway"/>
              </a:rPr>
              <a:t>slept</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 name="PlaceHolder 1"/>
          <p:cNvSpPr>
            <a:spLocks noGrp="1"/>
          </p:cNvSpPr>
          <p:nvPr>
            <p:ph type="sldImg"/>
          </p:nvPr>
        </p:nvSpPr>
        <p:spPr>
          <a:xfrm>
            <a:off x="533520" y="718560"/>
            <a:ext cx="6704640" cy="3771360"/>
          </a:xfrm>
          <a:prstGeom prst="rect">
            <a:avLst/>
          </a:prstGeom>
        </p:spPr>
      </p:sp>
      <p:sp>
        <p:nvSpPr>
          <p:cNvPr id="260" name="PlaceHolder 2"/>
          <p:cNvSpPr>
            <a:spLocks noGrp="1"/>
          </p:cNvSpPr>
          <p:nvPr>
            <p:ph type="body"/>
          </p:nvPr>
        </p:nvSpPr>
        <p:spPr>
          <a:xfrm>
            <a:off x="457200" y="4752000"/>
            <a:ext cx="7086600" cy="5429160"/>
          </a:xfrm>
          <a:prstGeom prst="rect">
            <a:avLst/>
          </a:prstGeom>
        </p:spPr>
        <p:txBody>
          <a:bodyPr lIns="0" rIns="0" tIns="0" bIns="0">
            <a:noAutofit/>
          </a:bodyPr>
          <a:p>
            <a:r>
              <a:rPr b="0" lang="en-US" sz="2700" spc="-1" strike="noStrike">
                <a:latin typeface="Raleway"/>
              </a:rPr>
              <a:t>   </a:t>
            </a:r>
            <a:r>
              <a:rPr b="0" lang="en-US" sz="2700" spc="-1" strike="noStrike">
                <a:latin typeface="Raleway"/>
              </a:rPr>
              <a:t>Wedding festivities in many parts of the East are held in the evening. The bridegroom goes to meet his bride and bring her to his own home. With torches and music, the wedding procession proceeds to the home of the bridegroom, where a feast has been prepared for all the invited guests. </a:t>
            </a:r>
            <a:endParaRPr b="0" lang="en-US" sz="2700" spc="-1" strike="noStrike">
              <a:latin typeface="Raleway"/>
            </a:endParaRPr>
          </a:p>
          <a:p>
            <a:r>
              <a:rPr b="0" lang="en-US" sz="2700" spc="-1" strike="noStrike">
                <a:latin typeface="Raleway"/>
              </a:rPr>
              <a:t>   </a:t>
            </a:r>
            <a:r>
              <a:rPr b="0" lang="en-US" sz="2700" spc="-1" strike="noStrike">
                <a:latin typeface="Raleway"/>
              </a:rPr>
              <a:t>Lingering near the bride’s home were ten young women with lit lamps, waiting to join the procession. But there was a delay. As hour after hour passed, they all fell asleep. </a:t>
            </a:r>
            <a:endParaRPr b="0" lang="en-US" sz="2700" spc="-1" strike="noStrike">
              <a:latin typeface="Raleway"/>
            </a:endParaRPr>
          </a:p>
          <a:p>
            <a:r>
              <a:rPr b="0" lang="en-US" sz="2700" spc="-1" strike="noStrike">
                <a:latin typeface="Raleway"/>
              </a:rPr>
              <a:t>   </a:t>
            </a:r>
            <a:r>
              <a:rPr b="0" lang="en-US" sz="2700" spc="-1" strike="noStrike">
                <a:solidFill>
                  <a:srgbClr val="ff0000"/>
                </a:solidFill>
                <a:latin typeface="Raleway"/>
              </a:rPr>
              <a:t>What happened next? </a:t>
            </a:r>
            <a:endParaRPr b="0" lang="en-US" sz="2700" spc="-1" strike="noStrike">
              <a:latin typeface="Raleway"/>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1" name="PlaceHolder 1"/>
          <p:cNvSpPr>
            <a:spLocks noGrp="1"/>
          </p:cNvSpPr>
          <p:nvPr>
            <p:ph type="sldImg"/>
          </p:nvPr>
        </p:nvSpPr>
        <p:spPr>
          <a:xfrm>
            <a:off x="533520" y="718560"/>
            <a:ext cx="6704640" cy="3771360"/>
          </a:xfrm>
          <a:prstGeom prst="rect">
            <a:avLst/>
          </a:prstGeom>
        </p:spPr>
      </p:sp>
      <p:sp>
        <p:nvSpPr>
          <p:cNvPr id="262" name="PlaceHolder 2"/>
          <p:cNvSpPr>
            <a:spLocks noGrp="1"/>
          </p:cNvSpPr>
          <p:nvPr>
            <p:ph type="body"/>
          </p:nvPr>
        </p:nvSpPr>
        <p:spPr>
          <a:xfrm>
            <a:off x="457200" y="4752000"/>
            <a:ext cx="7086600" cy="5481360"/>
          </a:xfrm>
          <a:prstGeom prst="rect">
            <a:avLst/>
          </a:prstGeom>
        </p:spPr>
        <p:txBody>
          <a:bodyPr lIns="0" rIns="0" tIns="0" bIns="0">
            <a:noAutofit/>
          </a:bodyPr>
          <a:p>
            <a:pPr>
              <a:lnSpc>
                <a:spcPct val="100000"/>
              </a:lnSpc>
            </a:pPr>
            <a:r>
              <a:rPr b="0" lang="en-GB" sz="2600" spc="-1" strike="noStrike">
                <a:solidFill>
                  <a:srgbClr val="3465a4"/>
                </a:solidFill>
                <a:latin typeface="ITC Souvenir Demi"/>
                <a:ea typeface="ITC Souvenir Demi"/>
              </a:rPr>
              <a:t>Matthew 25:6-10</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And at midnight a cry was heard: ‘Behold, the bridegroom is coming; go out to meet him!’ (7) Then all those virgins arose and trimmed their lamps. (8) And the foolish said to the wise, ‘Give us some of your oil, for our lamps are going out.’ (9) But the wise answered, saying, ‘No, lest there should not be enough for us and you; but go rather to those who sell, and buy for yourselves.’ (10) And while they went to buy, the bridegroom came, and those who were ready went in with him to the wedding; and the </a:t>
            </a:r>
            <a:r>
              <a:rPr b="1" lang="en-US" sz="2600" spc="-1" strike="noStrike">
                <a:solidFill>
                  <a:srgbClr val="3465a4"/>
                </a:solidFill>
                <a:latin typeface="Raleway"/>
                <a:ea typeface="Raleway"/>
              </a:rPr>
              <a:t>door </a:t>
            </a:r>
            <a:r>
              <a:rPr b="0" lang="en-US" sz="2600" spc="-1" strike="noStrike">
                <a:solidFill>
                  <a:srgbClr val="3465a4"/>
                </a:solidFill>
                <a:latin typeface="Raleway"/>
                <a:ea typeface="Raleway"/>
              </a:rPr>
              <a:t>was </a:t>
            </a:r>
            <a:r>
              <a:rPr b="1" lang="en-US" sz="2600" spc="-1" strike="noStrike">
                <a:solidFill>
                  <a:srgbClr val="3465a4"/>
                </a:solidFill>
                <a:latin typeface="Raleway"/>
                <a:ea typeface="Raleway"/>
              </a:rPr>
              <a:t>shut</a:t>
            </a:r>
            <a:r>
              <a:rPr b="0" lang="en-US" sz="2600" spc="-1" strike="noStrike">
                <a:solidFill>
                  <a:srgbClr val="3465a4"/>
                </a:solidFill>
                <a:latin typeface="Raleway"/>
                <a:ea typeface="Raleway"/>
              </a:rPr>
              <a:t>.</a:t>
            </a:r>
            <a:endParaRPr b="0" lang="en-US" sz="2600" spc="-1" strike="noStrike">
              <a:latin typeface="Raleway"/>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3" name="PlaceHolder 1"/>
          <p:cNvSpPr>
            <a:spLocks noGrp="1"/>
          </p:cNvSpPr>
          <p:nvPr>
            <p:ph type="sldImg"/>
          </p:nvPr>
        </p:nvSpPr>
        <p:spPr>
          <a:xfrm>
            <a:off x="533520" y="718560"/>
            <a:ext cx="6704640" cy="3771360"/>
          </a:xfrm>
          <a:prstGeom prst="rect">
            <a:avLst/>
          </a:prstGeom>
        </p:spPr>
      </p:sp>
      <p:sp>
        <p:nvSpPr>
          <p:cNvPr id="264" name="PlaceHolder 2"/>
          <p:cNvSpPr>
            <a:spLocks noGrp="1"/>
          </p:cNvSpPr>
          <p:nvPr>
            <p:ph type="body"/>
          </p:nvPr>
        </p:nvSpPr>
        <p:spPr>
          <a:xfrm>
            <a:off x="349200" y="4752000"/>
            <a:ext cx="7315200" cy="5846760"/>
          </a:xfrm>
          <a:prstGeom prst="rect">
            <a:avLst/>
          </a:prstGeom>
        </p:spPr>
        <p:txBody>
          <a:bodyPr lIns="0" rIns="0" tIns="0" bIns="0">
            <a:noAutofit/>
          </a:bodyPr>
          <a:p>
            <a:r>
              <a:rPr b="0" lang="en-US" sz="2600" spc="-1" strike="noStrike">
                <a:latin typeface="Raleway"/>
              </a:rPr>
              <a:t>   </a:t>
            </a:r>
            <a:r>
              <a:rPr b="0" lang="en-US" sz="2600" spc="-1" strike="noStrike">
                <a:latin typeface="Raleway"/>
              </a:rPr>
              <a:t>At midnight the girls awake at the shouts of the bridegroom’s appearance, but five, neglecting to bring extra oil for their lamps, are unprepared for the emergency. While they went to try to find some, the other five joined the procession and went to the feast, and the door was shut. This story represents the church just before Jesus returns. All have lamps (representing the Word of God), and containers for oil (which represents the Holy Spirit). They look pretty much alike, until their faith is tested. What happens to those who are unprepared?</a:t>
            </a:r>
            <a:endParaRPr b="0" lang="en-US" sz="2600" spc="-1" strike="noStrike">
              <a:latin typeface="Raleway"/>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PlaceHolder 1"/>
          <p:cNvSpPr>
            <a:spLocks noGrp="1"/>
          </p:cNvSpPr>
          <p:nvPr>
            <p:ph type="sldImg"/>
          </p:nvPr>
        </p:nvSpPr>
        <p:spPr>
          <a:xfrm>
            <a:off x="533520" y="718560"/>
            <a:ext cx="6704640" cy="3771360"/>
          </a:xfrm>
          <a:prstGeom prst="rect">
            <a:avLst/>
          </a:prstGeom>
        </p:spPr>
      </p:sp>
      <p:sp>
        <p:nvSpPr>
          <p:cNvPr id="26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Matthew 25:11-13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Afterward the other virgins came also, saying, ‘Lord, Lord, open to us!’ (12) But he answered and said, ‘Assuredly, I say to you, I do not </a:t>
            </a:r>
            <a:r>
              <a:rPr b="1" lang="en-US" sz="2800" spc="-1" strike="noStrike">
                <a:solidFill>
                  <a:srgbClr val="3465a4"/>
                </a:solidFill>
                <a:latin typeface="Raleway"/>
                <a:ea typeface="Raleway"/>
              </a:rPr>
              <a:t>know</a:t>
            </a:r>
            <a:r>
              <a:rPr b="0" lang="en-US" sz="2800" spc="-1" strike="noStrike">
                <a:solidFill>
                  <a:srgbClr val="3465a4"/>
                </a:solidFill>
                <a:latin typeface="Raleway"/>
                <a:ea typeface="Raleway"/>
              </a:rPr>
              <a:t> you.’ (13) “Watch therefore, for you know neither the day nor the hour in which the Son of Man is coming.</a:t>
            </a:r>
            <a:endParaRPr b="0" lang="en-US" sz="2800" spc="-1" strike="noStrike">
              <a:latin typeface="Raleway"/>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PlaceHolder 1"/>
          <p:cNvSpPr>
            <a:spLocks noGrp="1"/>
          </p:cNvSpPr>
          <p:nvPr>
            <p:ph type="sldImg"/>
          </p:nvPr>
        </p:nvSpPr>
        <p:spPr>
          <a:xfrm>
            <a:off x="533520" y="718560"/>
            <a:ext cx="6704640" cy="3771360"/>
          </a:xfrm>
          <a:prstGeom prst="rect">
            <a:avLst/>
          </a:prstGeom>
        </p:spPr>
      </p:sp>
      <p:sp>
        <p:nvSpPr>
          <p:cNvPr id="268" name="PlaceHolder 2"/>
          <p:cNvSpPr>
            <a:spLocks noGrp="1"/>
          </p:cNvSpPr>
          <p:nvPr>
            <p:ph type="body"/>
          </p:nvPr>
        </p:nvSpPr>
        <p:spPr>
          <a:xfrm>
            <a:off x="300600" y="4680000"/>
            <a:ext cx="7315200" cy="5832360"/>
          </a:xfrm>
          <a:prstGeom prst="rect">
            <a:avLst/>
          </a:prstGeom>
        </p:spPr>
        <p:txBody>
          <a:bodyPr lIns="0" rIns="0" tIns="0" bIns="0">
            <a:noAutofit/>
          </a:bodyPr>
          <a:p>
            <a:r>
              <a:rPr b="0" lang="en-US" sz="2500" spc="-1" strike="noStrike">
                <a:latin typeface="Raleway"/>
              </a:rPr>
              <a:t>   </a:t>
            </a:r>
            <a:r>
              <a:rPr b="0" lang="en-US" sz="2500" spc="-1" strike="noStrike">
                <a:latin typeface="Raleway"/>
              </a:rPr>
              <a:t>Without the Spirit of God, a superficial knowledge of the Bible is not enough to change the heart. Without the enlightenment of the Spirit, it is impossible to distinguish between truth and error and keep from being deceived by Satan. Those who are daily seeking God and consenting to His work in their lives are being transformed by His Spirit. But for some, spirituality goes no further than lip service. They do not take the time to study the character of God, talk to Him in prayer, or ask Him for the power to resist temptation. They never learn how to trust Him and depend on His promises. </a:t>
            </a:r>
            <a:endParaRPr b="0" lang="en-US" sz="2500" spc="-1" strike="noStrike">
              <a:latin typeface="Raleway"/>
            </a:endParaRPr>
          </a:p>
          <a:p>
            <a:r>
              <a:rPr b="0" lang="en-US" sz="2500" spc="-1" strike="noStrike">
                <a:latin typeface="Raleway"/>
              </a:rPr>
              <a:t>   </a:t>
            </a:r>
            <a:r>
              <a:rPr b="0" lang="en-US" sz="2500" spc="-1" strike="noStrike">
                <a:solidFill>
                  <a:srgbClr val="ff0000"/>
                </a:solidFill>
                <a:latin typeface="Raleway"/>
              </a:rPr>
              <a:t>How does the Bible describe this?</a:t>
            </a:r>
            <a:endParaRPr b="0" lang="en-US" sz="2500" spc="-1" strike="noStrike">
              <a:latin typeface="Raleway"/>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9" name="PlaceHolder 1"/>
          <p:cNvSpPr>
            <a:spLocks noGrp="1"/>
          </p:cNvSpPr>
          <p:nvPr>
            <p:ph type="sldImg"/>
          </p:nvPr>
        </p:nvSpPr>
        <p:spPr>
          <a:xfrm>
            <a:off x="533520" y="718560"/>
            <a:ext cx="6704640" cy="3771360"/>
          </a:xfrm>
          <a:prstGeom prst="rect">
            <a:avLst/>
          </a:prstGeom>
        </p:spPr>
      </p:sp>
      <p:sp>
        <p:nvSpPr>
          <p:cNvPr id="27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Ezekiel 33:31,32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So they come to you as people do, they sit before you as My people, and they </a:t>
            </a:r>
            <a:r>
              <a:rPr b="1" lang="en-US" sz="2800" spc="-1" strike="noStrike">
                <a:solidFill>
                  <a:srgbClr val="3465a4"/>
                </a:solidFill>
                <a:latin typeface="Raleway"/>
                <a:ea typeface="Raleway"/>
              </a:rPr>
              <a:t>hear</a:t>
            </a:r>
            <a:r>
              <a:rPr b="0" lang="en-US" sz="2800" spc="-1" strike="noStrike">
                <a:solidFill>
                  <a:srgbClr val="3465a4"/>
                </a:solidFill>
                <a:latin typeface="Raleway"/>
                <a:ea typeface="Raleway"/>
              </a:rPr>
              <a:t> your words, but they do not do them; for with their mouth they show much </a:t>
            </a:r>
            <a:r>
              <a:rPr b="1" lang="en-US" sz="2800" spc="-1" strike="noStrike">
                <a:solidFill>
                  <a:srgbClr val="3465a4"/>
                </a:solidFill>
                <a:latin typeface="Raleway"/>
                <a:ea typeface="Raleway"/>
              </a:rPr>
              <a:t>love</a:t>
            </a:r>
            <a:r>
              <a:rPr b="0" lang="en-US" sz="2800" spc="-1" strike="noStrike">
                <a:solidFill>
                  <a:srgbClr val="3465a4"/>
                </a:solidFill>
                <a:latin typeface="Raleway"/>
                <a:ea typeface="Raleway"/>
              </a:rPr>
              <a:t>, but their hearts pursue their own </a:t>
            </a:r>
            <a:r>
              <a:rPr b="1" lang="en-US" sz="2800" spc="-1" strike="noStrike">
                <a:solidFill>
                  <a:srgbClr val="3465a4"/>
                </a:solidFill>
                <a:latin typeface="Raleway"/>
                <a:ea typeface="Raleway"/>
              </a:rPr>
              <a:t>gain</a:t>
            </a:r>
            <a:r>
              <a:rPr b="0" lang="en-US" sz="2800" spc="-1" strike="noStrike">
                <a:solidFill>
                  <a:srgbClr val="3465a4"/>
                </a:solidFill>
                <a:latin typeface="Raleway"/>
                <a:ea typeface="Raleway"/>
              </a:rPr>
              <a:t>. (32) Indeed you are to them as a very lovely song of one who has a pleasant voice and can play well on an instrument; for they hear your words, but they do not </a:t>
            </a:r>
            <a:r>
              <a:rPr b="1" lang="en-US" sz="2800" spc="-1" strike="noStrike">
                <a:solidFill>
                  <a:srgbClr val="3465a4"/>
                </a:solidFill>
                <a:latin typeface="Raleway"/>
                <a:ea typeface="Raleway"/>
              </a:rPr>
              <a:t>do</a:t>
            </a:r>
            <a:r>
              <a:rPr b="0" lang="en-US" sz="2800" spc="-1" strike="noStrike">
                <a:solidFill>
                  <a:srgbClr val="3465a4"/>
                </a:solidFill>
                <a:latin typeface="Raleway"/>
                <a:ea typeface="Raleway"/>
              </a:rPr>
              <a:t> them.</a:t>
            </a:r>
            <a:endParaRPr b="0" lang="en-US" sz="2800" spc="-1" strike="noStrike">
              <a:latin typeface="Raleway"/>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PlaceHolder 1"/>
          <p:cNvSpPr>
            <a:spLocks noGrp="1"/>
          </p:cNvSpPr>
          <p:nvPr>
            <p:ph type="sldImg"/>
          </p:nvPr>
        </p:nvSpPr>
        <p:spPr>
          <a:xfrm>
            <a:off x="533520" y="718560"/>
            <a:ext cx="6704640" cy="3771360"/>
          </a:xfrm>
          <a:prstGeom prst="rect">
            <a:avLst/>
          </a:prstGeom>
        </p:spPr>
      </p:sp>
      <p:sp>
        <p:nvSpPr>
          <p:cNvPr id="272" name="PlaceHolder 2"/>
          <p:cNvSpPr>
            <a:spLocks noGrp="1"/>
          </p:cNvSpPr>
          <p:nvPr>
            <p:ph type="body"/>
          </p:nvPr>
        </p:nvSpPr>
        <p:spPr>
          <a:xfrm>
            <a:off x="228600" y="4572000"/>
            <a:ext cx="7543800" cy="5373360"/>
          </a:xfrm>
          <a:prstGeom prst="rect">
            <a:avLst/>
          </a:prstGeom>
        </p:spPr>
        <p:txBody>
          <a:bodyPr lIns="0" rIns="0" tIns="0" bIns="0">
            <a:noAutofit/>
          </a:bodyPr>
          <a:p>
            <a:r>
              <a:rPr b="0" lang="en-US" sz="2400" spc="-1" strike="noStrike">
                <a:latin typeface="Raleway"/>
              </a:rPr>
              <a:t>   </a:t>
            </a:r>
            <a:r>
              <a:rPr b="0" lang="en-US" sz="2400" spc="-1" strike="noStrike">
                <a:latin typeface="Raleway"/>
              </a:rPr>
              <a:t>As the Spirit of God convicts sinners, true revival brings repentance and reform. Humble consecration to God is seen.  </a:t>
            </a:r>
            <a:endParaRPr b="0" lang="en-US" sz="2400" spc="-1" strike="noStrike">
              <a:latin typeface="Raleway"/>
            </a:endParaRPr>
          </a:p>
          <a:p>
            <a:r>
              <a:rPr b="0" lang="en-US" sz="2400" spc="-1" strike="noStrike">
                <a:latin typeface="Raleway"/>
              </a:rPr>
              <a:t>   </a:t>
            </a:r>
            <a:r>
              <a:rPr b="0" lang="en-US" sz="2400" spc="-1" strike="noStrike">
                <a:latin typeface="Raleway"/>
              </a:rPr>
              <a:t>On the other hand, popular revivals driven by excitement and sensationalism often ignore the plain warnings of God relating to eternal life. Many are attracted, but their commitment doesn’t last. Satan loves to deceive people into thinking that God is working marvelously for them, when another spirit is actually at work. To counterfeit true godliness, Satan mixes truth with error. He especially hates God’s law and minimizes its importance.</a:t>
            </a:r>
            <a:r>
              <a:rPr b="0" lang="en-US" sz="2400" spc="-1" strike="noStrike">
                <a:solidFill>
                  <a:srgbClr val="ff0000"/>
                </a:solidFill>
                <a:latin typeface="Raleway"/>
              </a:rPr>
              <a:t> </a:t>
            </a:r>
            <a:endParaRPr b="0" lang="en-US" sz="2400" spc="-1" strike="noStrike">
              <a:latin typeface="Raleway"/>
            </a:endParaRPr>
          </a:p>
          <a:p>
            <a:r>
              <a:rPr b="0" lang="en-US" sz="2400" spc="-1" strike="noStrike">
                <a:solidFill>
                  <a:srgbClr val="ff0000"/>
                </a:solidFill>
                <a:latin typeface="Raleway"/>
              </a:rPr>
              <a:t>   </a:t>
            </a:r>
            <a:r>
              <a:rPr b="0" lang="en-US" sz="2400" spc="-1" strike="noStrike">
                <a:solidFill>
                  <a:srgbClr val="ff0000"/>
                </a:solidFill>
                <a:latin typeface="Raleway"/>
              </a:rPr>
              <a:t>Does God accept those who have nothing to back up their profession of godliness?</a:t>
            </a:r>
            <a:endParaRPr b="0" lang="en-US" sz="2400" spc="-1" strike="noStrike">
              <a:latin typeface="Raleway"/>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PlaceHolder 1"/>
          <p:cNvSpPr>
            <a:spLocks noGrp="1"/>
          </p:cNvSpPr>
          <p:nvPr>
            <p:ph type="sldImg"/>
          </p:nvPr>
        </p:nvSpPr>
        <p:spPr>
          <a:xfrm>
            <a:off x="533520" y="718560"/>
            <a:ext cx="6704640" cy="3771360"/>
          </a:xfrm>
          <a:prstGeom prst="rect">
            <a:avLst/>
          </a:prstGeom>
        </p:spPr>
      </p:sp>
      <p:sp>
        <p:nvSpPr>
          <p:cNvPr id="274" name="PlaceHolder 2"/>
          <p:cNvSpPr>
            <a:spLocks noGrp="1"/>
          </p:cNvSpPr>
          <p:nvPr>
            <p:ph type="body"/>
          </p:nvPr>
        </p:nvSpPr>
        <p:spPr>
          <a:xfrm>
            <a:off x="457200" y="4680000"/>
            <a:ext cx="6858000" cy="5257800"/>
          </a:xfrm>
          <a:prstGeom prst="rect">
            <a:avLst/>
          </a:prstGeom>
        </p:spPr>
        <p:txBody>
          <a:bodyPr lIns="0" rIns="0" tIns="0" bIns="0">
            <a:noAutofit/>
          </a:bodyPr>
          <a:p>
            <a:pPr>
              <a:lnSpc>
                <a:spcPct val="120000"/>
              </a:lnSpc>
            </a:pPr>
            <a:r>
              <a:rPr b="0" lang="en-GB" sz="2700" spc="-1" strike="noStrike">
                <a:solidFill>
                  <a:srgbClr val="3465a4"/>
                </a:solidFill>
                <a:latin typeface="ITC Souvenir Demi"/>
                <a:ea typeface="ITC Souvenir Demi"/>
              </a:rPr>
              <a:t>Luke 13:25-27</a:t>
            </a:r>
            <a:endParaRPr b="0" lang="en-US" sz="2700" spc="-1" strike="noStrike">
              <a:latin typeface="Raleway"/>
            </a:endParaRPr>
          </a:p>
          <a:p>
            <a:pPr>
              <a:lnSpc>
                <a:spcPct val="100000"/>
              </a:lnSpc>
            </a:pPr>
            <a:r>
              <a:rPr b="0" lang="en-US" sz="2700" spc="-1" strike="noStrike">
                <a:solidFill>
                  <a:srgbClr val="3465a4"/>
                </a:solidFill>
                <a:latin typeface="Raleway"/>
                <a:ea typeface="Raleway"/>
              </a:rPr>
              <a:t>   </a:t>
            </a:r>
            <a:r>
              <a:rPr b="0" lang="en-US" sz="2700" spc="-1" strike="noStrike">
                <a:solidFill>
                  <a:srgbClr val="3465a4"/>
                </a:solidFill>
                <a:latin typeface="Raleway"/>
                <a:ea typeface="Raleway"/>
              </a:rPr>
              <a:t>When once the Master of the house has risen up and shut the door, and you begin to stand outside and knock at the door, saying, ‘Lord, Lord, open for us,’ and He will answer and say to you, ‘I do not know you, where you are from,’ (26) then you will begin to say, ‘We ate and drank in Your presence, and You taught in our streets.’ (27) But He will say, ‘I tell you I do not </a:t>
            </a:r>
            <a:r>
              <a:rPr b="1" lang="en-US" sz="2700" spc="-1" strike="noStrike">
                <a:solidFill>
                  <a:srgbClr val="3465a4"/>
                </a:solidFill>
                <a:latin typeface="Raleway"/>
                <a:ea typeface="Raleway"/>
              </a:rPr>
              <a:t>know</a:t>
            </a:r>
            <a:r>
              <a:rPr b="0" lang="en-US" sz="2700" spc="-1" strike="noStrike">
                <a:solidFill>
                  <a:srgbClr val="3465a4"/>
                </a:solidFill>
                <a:latin typeface="Raleway"/>
                <a:ea typeface="Raleway"/>
              </a:rPr>
              <a:t> you, where you are from. Depart from Me, all you </a:t>
            </a:r>
            <a:r>
              <a:rPr b="1" lang="en-US" sz="2700" spc="-1" strike="noStrike">
                <a:solidFill>
                  <a:srgbClr val="3465a4"/>
                </a:solidFill>
                <a:latin typeface="Raleway"/>
                <a:ea typeface="Raleway"/>
              </a:rPr>
              <a:t>workers </a:t>
            </a:r>
            <a:r>
              <a:rPr b="0" lang="en-US" sz="2700" spc="-1" strike="noStrike">
                <a:solidFill>
                  <a:srgbClr val="3465a4"/>
                </a:solidFill>
                <a:latin typeface="Raleway"/>
                <a:ea typeface="Raleway"/>
              </a:rPr>
              <a:t>of</a:t>
            </a:r>
            <a:r>
              <a:rPr b="1" lang="en-US" sz="2700" spc="-1" strike="noStrike">
                <a:solidFill>
                  <a:srgbClr val="3465a4"/>
                </a:solidFill>
                <a:latin typeface="Raleway"/>
                <a:ea typeface="Raleway"/>
              </a:rPr>
              <a:t> iniquity</a:t>
            </a:r>
            <a:r>
              <a:rPr b="0" lang="en-US" sz="2700" spc="-1" strike="noStrike">
                <a:solidFill>
                  <a:srgbClr val="3465a4"/>
                </a:solidFill>
                <a:latin typeface="Raleway"/>
                <a:ea typeface="Raleway"/>
              </a:rPr>
              <a:t>.’</a:t>
            </a:r>
            <a:endParaRPr b="0" lang="en-US" sz="2700" spc="-1" strike="noStrike">
              <a:latin typeface="Raleway"/>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PlaceHolder 1"/>
          <p:cNvSpPr>
            <a:spLocks noGrp="1"/>
          </p:cNvSpPr>
          <p:nvPr>
            <p:ph type="sldImg"/>
          </p:nvPr>
        </p:nvSpPr>
        <p:spPr>
          <a:xfrm>
            <a:off x="533520" y="718560"/>
            <a:ext cx="6704640" cy="3771360"/>
          </a:xfrm>
          <a:prstGeom prst="rect">
            <a:avLst/>
          </a:prstGeom>
        </p:spPr>
      </p:sp>
      <p:sp>
        <p:nvSpPr>
          <p:cNvPr id="27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Was it possible that some of the same people in the procession waving palm branches and shouting, “Hosanna to the Son of David”, would later be in the crowd that demanded, “Crucify Him”? </a:t>
            </a:r>
            <a:r>
              <a:rPr b="0" lang="en-US" sz="2800" spc="-1" strike="noStrike">
                <a:solidFill>
                  <a:srgbClr val="ff0000"/>
                </a:solidFill>
                <a:latin typeface="Raleway"/>
              </a:rPr>
              <a:t>Are there people today who claim to be Christians, but do not really </a:t>
            </a:r>
            <a:r>
              <a:rPr b="1" lang="en-US" sz="2800" spc="-1" strike="noStrike">
                <a:solidFill>
                  <a:srgbClr val="ff0000"/>
                </a:solidFill>
                <a:latin typeface="Raleway"/>
              </a:rPr>
              <a:t>know</a:t>
            </a:r>
            <a:r>
              <a:rPr b="0" lang="en-US" sz="2800" spc="-1" strike="noStrike">
                <a:solidFill>
                  <a:srgbClr val="ff0000"/>
                </a:solidFill>
                <a:latin typeface="Raleway"/>
              </a:rPr>
              <a:t> Jesus?</a:t>
            </a:r>
            <a:endParaRPr b="0" lang="en-US" sz="2800" spc="-1" strike="noStrike">
              <a:latin typeface="Raleway"/>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7" name="PlaceHolder 1"/>
          <p:cNvSpPr>
            <a:spLocks noGrp="1"/>
          </p:cNvSpPr>
          <p:nvPr>
            <p:ph type="sldImg"/>
          </p:nvPr>
        </p:nvSpPr>
        <p:spPr>
          <a:xfrm>
            <a:off x="533520" y="718560"/>
            <a:ext cx="6704640" cy="3771360"/>
          </a:xfrm>
          <a:prstGeom prst="rect">
            <a:avLst/>
          </a:prstGeom>
        </p:spPr>
      </p:sp>
      <p:sp>
        <p:nvSpPr>
          <p:cNvPr id="27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Matthew 7:22,23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Many will say to Me in that day, ‘Lord, Lord, have we not prophesied in Your name, cast out </a:t>
            </a:r>
            <a:r>
              <a:rPr b="1" lang="en-US" sz="2800" spc="-1" strike="noStrike">
                <a:solidFill>
                  <a:srgbClr val="3465a4"/>
                </a:solidFill>
                <a:latin typeface="Raleway"/>
                <a:ea typeface="Raleway"/>
              </a:rPr>
              <a:t>demons</a:t>
            </a:r>
            <a:r>
              <a:rPr b="0" lang="en-US" sz="2800" spc="-1" strike="noStrike">
                <a:solidFill>
                  <a:srgbClr val="3465a4"/>
                </a:solidFill>
                <a:latin typeface="Raleway"/>
                <a:ea typeface="Raleway"/>
              </a:rPr>
              <a:t> in Your name, and done many </a:t>
            </a:r>
            <a:r>
              <a:rPr b="1" lang="en-US" sz="2800" spc="-1" strike="noStrike">
                <a:solidFill>
                  <a:srgbClr val="3465a4"/>
                </a:solidFill>
                <a:latin typeface="Raleway"/>
                <a:ea typeface="Raleway"/>
              </a:rPr>
              <a:t>wonders</a:t>
            </a:r>
            <a:r>
              <a:rPr b="0" lang="en-US" sz="2800" spc="-1" strike="noStrike">
                <a:solidFill>
                  <a:srgbClr val="3465a4"/>
                </a:solidFill>
                <a:latin typeface="Raleway"/>
                <a:ea typeface="Raleway"/>
              </a:rPr>
              <a:t> in Your name?’ (23) And then I will declare to them, ‘I never knew you; depart from Me, you who practice lawlessness!’</a:t>
            </a:r>
            <a:endParaRPr b="0" lang="en-US" sz="2800" spc="-1" strike="noStrike">
              <a:latin typeface="Raleway"/>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 name="PlaceHolder 1"/>
          <p:cNvSpPr>
            <a:spLocks noGrp="1"/>
          </p:cNvSpPr>
          <p:nvPr>
            <p:ph type="sldImg"/>
          </p:nvPr>
        </p:nvSpPr>
        <p:spPr>
          <a:xfrm>
            <a:off x="533520" y="718560"/>
            <a:ext cx="6704640" cy="3771360"/>
          </a:xfrm>
          <a:prstGeom prst="rect">
            <a:avLst/>
          </a:prstGeom>
        </p:spPr>
      </p:sp>
      <p:sp>
        <p:nvSpPr>
          <p:cNvPr id="280" name="PlaceHolder 2"/>
          <p:cNvSpPr>
            <a:spLocks noGrp="1"/>
          </p:cNvSpPr>
          <p:nvPr>
            <p:ph type="body"/>
          </p:nvPr>
        </p:nvSpPr>
        <p:spPr>
          <a:xfrm>
            <a:off x="457200" y="4752000"/>
            <a:ext cx="6858000" cy="9038160"/>
          </a:xfrm>
          <a:prstGeom prst="rect">
            <a:avLst/>
          </a:prstGeom>
        </p:spPr>
        <p:txBody>
          <a:bodyPr lIns="0" rIns="0" tIns="0" bIns="0">
            <a:noAutofit/>
          </a:bodyPr>
          <a:p>
            <a:r>
              <a:rPr b="0" lang="en-US" sz="2800" spc="-1" strike="noStrike">
                <a:latin typeface="Raleway"/>
              </a:rPr>
              <a:t>   </a:t>
            </a:r>
            <a:r>
              <a:rPr b="0" lang="en-US" sz="2800" spc="-1" strike="noStrike">
                <a:latin typeface="Raleway"/>
              </a:rPr>
              <a:t>To each of us, Jesus says, </a:t>
            </a:r>
            <a:r>
              <a:rPr b="0" i="1" lang="en-US" sz="2800" spc="-1" strike="noStrike">
                <a:latin typeface="Raleway"/>
              </a:rPr>
              <a:t>“Behold, I stand at the door and knock...”*  </a:t>
            </a:r>
            <a:r>
              <a:rPr b="0" lang="en-US" sz="2800" spc="-1" strike="noStrike">
                <a:latin typeface="Raleway"/>
              </a:rPr>
              <a:t>Every warning and appeal in the Word of God or from one of His messengers is a knock at our heart’s door. The knocking gets fainter if unheeded. Impressions of the Holy Spirit rejected today, will not be as strong tomorrow. In the judgment, people will be condemned not so much because they were wrong, as because they refused opportunities to learn truth.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does this pertain to us today?</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i="1" lang="en-US" sz="1800" spc="-1" strike="noStrike">
                <a:latin typeface="Raleway"/>
              </a:rPr>
              <a:t>   </a:t>
            </a:r>
            <a:r>
              <a:rPr b="0" i="1" lang="en-US" sz="1800" spc="-1" strike="noStrike">
                <a:latin typeface="Raleway"/>
              </a:rPr>
              <a:t>*Revelation 3:20</a:t>
            </a:r>
            <a:endParaRPr b="0" lang="en-US" sz="1800" spc="-1" strike="noStrike">
              <a:latin typeface="Raleway"/>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1" name="PlaceHolder 1"/>
          <p:cNvSpPr>
            <a:spLocks noGrp="1"/>
          </p:cNvSpPr>
          <p:nvPr>
            <p:ph type="sldImg"/>
          </p:nvPr>
        </p:nvSpPr>
        <p:spPr>
          <a:xfrm>
            <a:off x="533520" y="718560"/>
            <a:ext cx="6704640" cy="3771360"/>
          </a:xfrm>
          <a:prstGeom prst="rect">
            <a:avLst/>
          </a:prstGeom>
        </p:spPr>
      </p:sp>
      <p:sp>
        <p:nvSpPr>
          <p:cNvPr id="28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3:3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Remember therefore how you have received and heard; hold fast and </a:t>
            </a:r>
            <a:r>
              <a:rPr b="1" lang="en-US" sz="2800" spc="-1" strike="noStrike">
                <a:solidFill>
                  <a:srgbClr val="3465a4"/>
                </a:solidFill>
                <a:latin typeface="Raleway"/>
                <a:ea typeface="Raleway"/>
              </a:rPr>
              <a:t>repent</a:t>
            </a:r>
            <a:r>
              <a:rPr b="0" lang="en-US" sz="2800" spc="-1" strike="noStrike">
                <a:solidFill>
                  <a:srgbClr val="3465a4"/>
                </a:solidFill>
                <a:latin typeface="Raleway"/>
                <a:ea typeface="Raleway"/>
              </a:rPr>
              <a:t>. Therefore if you will not watch, I will come upon you as a thief, and you will not know what hour I will come upon you.</a:t>
            </a:r>
            <a:endParaRPr b="0" lang="en-US" sz="2800" spc="-1" strike="noStrike">
              <a:latin typeface="Raleway"/>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3" name="PlaceHolder 1"/>
          <p:cNvSpPr>
            <a:spLocks noGrp="1"/>
          </p:cNvSpPr>
          <p:nvPr>
            <p:ph type="sldImg"/>
          </p:nvPr>
        </p:nvSpPr>
        <p:spPr>
          <a:xfrm>
            <a:off x="533520" y="718560"/>
            <a:ext cx="6704640" cy="3771360"/>
          </a:xfrm>
          <a:prstGeom prst="rect">
            <a:avLst/>
          </a:prstGeom>
        </p:spPr>
      </p:sp>
      <p:sp>
        <p:nvSpPr>
          <p:cNvPr id="28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22:12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21" strike="noStrike">
                <a:solidFill>
                  <a:srgbClr val="3465a4"/>
                </a:solidFill>
                <a:latin typeface="Raleway"/>
                <a:ea typeface="Raleway"/>
              </a:rPr>
              <a:t>And behold, I am coming </a:t>
            </a:r>
            <a:r>
              <a:rPr b="1" lang="en-US" sz="2800" spc="-21" strike="noStrike">
                <a:solidFill>
                  <a:srgbClr val="3465a4"/>
                </a:solidFill>
                <a:latin typeface="Raleway"/>
                <a:ea typeface="Raleway"/>
              </a:rPr>
              <a:t>quickly</a:t>
            </a:r>
            <a:r>
              <a:rPr b="0" lang="en-US" sz="2800" spc="-21" strike="noStrike">
                <a:solidFill>
                  <a:srgbClr val="3465a4"/>
                </a:solidFill>
                <a:latin typeface="Raleway"/>
                <a:ea typeface="Raleway"/>
              </a:rPr>
              <a:t>, and My </a:t>
            </a:r>
            <a:r>
              <a:rPr b="1" lang="en-US" sz="2800" spc="-35" strike="noStrike">
                <a:solidFill>
                  <a:srgbClr val="3465a4"/>
                </a:solidFill>
                <a:latin typeface="Raleway"/>
                <a:ea typeface="Raleway"/>
              </a:rPr>
              <a:t>reward</a:t>
            </a:r>
            <a:r>
              <a:rPr b="0" lang="en-US" sz="2800" spc="-35" strike="noStrike">
                <a:solidFill>
                  <a:srgbClr val="3465a4"/>
                </a:solidFill>
                <a:latin typeface="Raleway"/>
                <a:ea typeface="Raleway"/>
              </a:rPr>
              <a:t> is with Me, to give to every one according to his work.</a:t>
            </a:r>
            <a:endParaRPr b="0" lang="en-US" sz="2800" spc="-1" strike="noStrike">
              <a:latin typeface="Raleway"/>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PlaceHolder 1"/>
          <p:cNvSpPr>
            <a:spLocks noGrp="1"/>
          </p:cNvSpPr>
          <p:nvPr>
            <p:ph type="sldImg"/>
          </p:nvPr>
        </p:nvSpPr>
        <p:spPr>
          <a:xfrm>
            <a:off x="533520" y="718560"/>
            <a:ext cx="6704640" cy="3771360"/>
          </a:xfrm>
          <a:prstGeom prst="rect">
            <a:avLst/>
          </a:prstGeom>
        </p:spPr>
      </p:sp>
      <p:sp>
        <p:nvSpPr>
          <p:cNvPr id="286" name="PlaceHolder 2"/>
          <p:cNvSpPr>
            <a:spLocks noGrp="1"/>
          </p:cNvSpPr>
          <p:nvPr>
            <p:ph type="body"/>
          </p:nvPr>
        </p:nvSpPr>
        <p:spPr>
          <a:xfrm>
            <a:off x="457200" y="4752000"/>
            <a:ext cx="6858000" cy="7099560"/>
          </a:xfrm>
          <a:prstGeom prst="rect">
            <a:avLst/>
          </a:prstGeom>
        </p:spPr>
        <p:txBody>
          <a:bodyPr lIns="0" rIns="0" tIns="0" bIns="0">
            <a:noAutofit/>
          </a:bodyPr>
          <a:p>
            <a:r>
              <a:rPr b="0" lang="en-US" sz="2800" spc="-1" strike="noStrike">
                <a:latin typeface="Raleway"/>
              </a:rPr>
              <a:t>   </a:t>
            </a:r>
            <a:r>
              <a:rPr b="0" lang="en-US" sz="2800" spc="-1" strike="noStrike">
                <a:latin typeface="Raleway"/>
              </a:rPr>
              <a:t>Soon, Jesus will come. The world, full of rioting, godless pleasure, and seeking prosperity, is asleep in carnal security. They say, </a:t>
            </a:r>
            <a:r>
              <a:rPr b="0" i="1" lang="en-US" sz="2800" spc="-1" strike="noStrike">
                <a:latin typeface="Raleway"/>
              </a:rPr>
              <a:t>“Where is the promise of His coming? For since the fathers fell asleep, all things continue as they were from the beginning of creation.” * </a:t>
            </a:r>
            <a:r>
              <a:rPr b="0" lang="en-US" sz="2800" spc="-1" strike="noStrike">
                <a:latin typeface="Raleway"/>
              </a:rPr>
              <a:t>But Jesus says,</a:t>
            </a:r>
            <a:r>
              <a:rPr b="0" i="1" lang="en-US" sz="2800" spc="-1" strike="noStrike">
                <a:latin typeface="Raleway"/>
              </a:rPr>
              <a:t> </a:t>
            </a:r>
            <a:r>
              <a:rPr b="0" i="1" lang="en-US" sz="2800" spc="-1" strike="noStrike">
                <a:latin typeface="Raleway"/>
              </a:rPr>
              <a:t>“Behold, I am coming as a thief.” **  </a:t>
            </a:r>
            <a:r>
              <a:rPr b="0" lang="en-US" sz="2800" spc="-1" strike="noStrike">
                <a:latin typeface="Raleway"/>
              </a:rPr>
              <a:t>While people ridicule the idea of His return, the signs are quickly fulfilling. While they cry, </a:t>
            </a:r>
            <a:r>
              <a:rPr b="0" i="1" lang="en-US" sz="2800" spc="-1" strike="noStrike">
                <a:latin typeface="Raleway"/>
              </a:rPr>
              <a:t>“peace and safety</a:t>
            </a:r>
            <a:r>
              <a:rPr b="0" lang="en-US" sz="2800" spc="-1" strike="noStrike">
                <a:latin typeface="Raleway"/>
              </a:rPr>
              <a:t>”, sudden destruction is coming.</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i="1" lang="en-US" sz="2800" spc="-1" strike="noStrike">
                <a:latin typeface="Raleway"/>
              </a:rPr>
              <a:t>   </a:t>
            </a:r>
            <a:r>
              <a:rPr b="0" i="1" lang="en-US" sz="2800" spc="-1" strike="noStrike">
                <a:latin typeface="Raleway"/>
              </a:rPr>
              <a:t>*</a:t>
            </a:r>
            <a:r>
              <a:rPr b="0" i="1" lang="en-US" sz="1800" spc="-1" strike="noStrike">
                <a:latin typeface="Raleway"/>
              </a:rPr>
              <a:t>2 Peter 3:4, ** Revelation 16:15</a:t>
            </a:r>
            <a:endParaRPr b="0" lang="en-US" sz="1800" spc="-1" strike="noStrike">
              <a:latin typeface="Raleway"/>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7" name="PlaceHolder 1"/>
          <p:cNvSpPr>
            <a:spLocks noGrp="1"/>
          </p:cNvSpPr>
          <p:nvPr>
            <p:ph type="sldImg"/>
          </p:nvPr>
        </p:nvSpPr>
        <p:spPr>
          <a:xfrm>
            <a:off x="533520" y="718560"/>
            <a:ext cx="6704640" cy="3771360"/>
          </a:xfrm>
          <a:prstGeom prst="rect">
            <a:avLst/>
          </a:prstGeom>
        </p:spPr>
      </p:sp>
      <p:sp>
        <p:nvSpPr>
          <p:cNvPr id="28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crisis is just upon us. We are on the verge of eternity. Now is the time to say “Yes” to Jesus. He never, ever turns away anyone who comes for pardon and help. He is always there for us. We can trust the hand that was nailed to the cross for us. The greatest longing of His heart is for our salvation. He would have endured Calvary to save just one.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Will what He went through be worth it for Him?</a:t>
            </a:r>
            <a:r>
              <a:rPr b="0" lang="en-US" sz="2800" spc="-1" strike="noStrike">
                <a:latin typeface="Raleway"/>
              </a:rPr>
              <a:t> </a:t>
            </a:r>
            <a:endParaRPr b="0" lang="en-US" sz="2800" spc="-1" strike="noStrike">
              <a:latin typeface="Raleway"/>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9" name="PlaceHolder 1"/>
          <p:cNvSpPr>
            <a:spLocks noGrp="1"/>
          </p:cNvSpPr>
          <p:nvPr>
            <p:ph type="sldImg"/>
          </p:nvPr>
        </p:nvSpPr>
        <p:spPr>
          <a:xfrm>
            <a:off x="533520" y="718560"/>
            <a:ext cx="6704640" cy="3771360"/>
          </a:xfrm>
          <a:prstGeom prst="rect">
            <a:avLst/>
          </a:prstGeom>
        </p:spPr>
      </p:sp>
      <p:sp>
        <p:nvSpPr>
          <p:cNvPr id="29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Isaiah 53:11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shall see the labor of His soul, and be </a:t>
            </a:r>
            <a:r>
              <a:rPr b="1" lang="en-US" sz="2800" spc="-1" strike="noStrike">
                <a:solidFill>
                  <a:srgbClr val="3465a4"/>
                </a:solidFill>
                <a:latin typeface="Raleway"/>
                <a:ea typeface="Raleway"/>
              </a:rPr>
              <a:t>satisfied</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1" name="PlaceHolder 1"/>
          <p:cNvSpPr>
            <a:spLocks noGrp="1"/>
          </p:cNvSpPr>
          <p:nvPr>
            <p:ph type="sldImg"/>
          </p:nvPr>
        </p:nvSpPr>
        <p:spPr>
          <a:xfrm>
            <a:off x="533520" y="718560"/>
            <a:ext cx="6704640" cy="3771360"/>
          </a:xfrm>
          <a:prstGeom prst="rect">
            <a:avLst/>
          </a:prstGeom>
        </p:spPr>
      </p:sp>
      <p:sp>
        <p:nvSpPr>
          <p:cNvPr id="292" name="PlaceHolder 2"/>
          <p:cNvSpPr>
            <a:spLocks noGrp="1"/>
          </p:cNvSpPr>
          <p:nvPr>
            <p:ph type="body"/>
          </p:nvPr>
        </p:nvSpPr>
        <p:spPr>
          <a:xfrm>
            <a:off x="457200" y="4752000"/>
            <a:ext cx="7086600" cy="8888760"/>
          </a:xfrm>
          <a:prstGeom prst="rect">
            <a:avLst/>
          </a:prstGeom>
        </p:spPr>
        <p:txBody>
          <a:bodyPr lIns="0" rIns="0" tIns="0" bIns="0">
            <a:noAutofit/>
          </a:bodyPr>
          <a:p>
            <a:r>
              <a:rPr b="0" lang="en-US" sz="2600" spc="-1" strike="noStrike">
                <a:latin typeface="Raleway"/>
              </a:rPr>
              <a:t>   </a:t>
            </a:r>
            <a:r>
              <a:rPr b="0" lang="en-US" sz="2600" spc="-1" strike="noStrike">
                <a:latin typeface="Raleway"/>
              </a:rPr>
              <a:t>It was </a:t>
            </a:r>
            <a:r>
              <a:rPr b="0" i="1" lang="en-US" sz="2600" spc="-1" strike="noStrike">
                <a:latin typeface="Raleway"/>
              </a:rPr>
              <a:t>“for the joy that was set before Him”</a:t>
            </a:r>
            <a:r>
              <a:rPr b="0" lang="en-US" sz="2600" spc="-1" strike="noStrike">
                <a:latin typeface="Raleway"/>
              </a:rPr>
              <a:t> that He </a:t>
            </a:r>
            <a:r>
              <a:rPr b="0" i="1" lang="en-US" sz="2600" spc="-1" strike="noStrike">
                <a:latin typeface="Raleway"/>
              </a:rPr>
              <a:t>“endured the cross.”*  </a:t>
            </a:r>
            <a:r>
              <a:rPr b="0" lang="en-US" sz="2600" spc="-1" strike="noStrike">
                <a:latin typeface="Raleway"/>
              </a:rPr>
              <a:t>We were on His mind and in His heart.</a:t>
            </a:r>
            <a:r>
              <a:rPr b="0" i="1" lang="en-US" sz="2600" spc="-1" strike="noStrike">
                <a:latin typeface="Raleway"/>
              </a:rPr>
              <a:t> </a:t>
            </a:r>
            <a:r>
              <a:rPr b="0" lang="en-US" sz="2600" spc="-1" strike="noStrike">
                <a:latin typeface="Raleway"/>
              </a:rPr>
              <a:t> And when He sees that great multitude gathered on the sea of glass, all hearts full of praise to their King, all faces reflecting His own character, He will be satisfied. He suffered and died so we could dwell in His presence for eternity. And the song will rise, </a:t>
            </a:r>
            <a:r>
              <a:rPr b="0" i="1" lang="en-US" sz="2600" spc="-1" strike="noStrike">
                <a:latin typeface="Raleway"/>
              </a:rPr>
              <a:t>““Worthy is the Lamb who was slain ,to receive power and riches and wisdom, and strength and honor and glory and blessing!”**  </a:t>
            </a:r>
            <a:r>
              <a:rPr b="0" lang="en-US" sz="2600" spc="-1" strike="noStrike">
                <a:solidFill>
                  <a:srgbClr val="ff0000"/>
                </a:solidFill>
                <a:latin typeface="Raleway"/>
              </a:rPr>
              <a:t>Will you determine to be there?</a:t>
            </a:r>
            <a:endParaRPr b="0" lang="en-US" sz="2600" spc="-1" strike="noStrike">
              <a:latin typeface="Raleway"/>
            </a:endParaRPr>
          </a:p>
          <a:p>
            <a:r>
              <a:rPr b="0" i="1" lang="en-US" sz="1800" spc="-1" strike="noStrike">
                <a:latin typeface="Raleway"/>
              </a:rPr>
              <a:t>  </a:t>
            </a:r>
            <a:endParaRPr b="0" lang="en-US" sz="1800" spc="-1" strike="noStrike">
              <a:latin typeface="Raleway"/>
            </a:endParaRPr>
          </a:p>
          <a:p>
            <a:r>
              <a:rPr b="0" i="1" lang="en-US" sz="1800" spc="-1" strike="noStrike">
                <a:latin typeface="Raleway"/>
              </a:rPr>
              <a:t>   </a:t>
            </a:r>
            <a:r>
              <a:rPr b="0" i="1" lang="en-US" sz="1800" spc="-1" strike="noStrike">
                <a:latin typeface="Raleway"/>
              </a:rPr>
              <a:t>*Hebrews 12:2, ** Revelation 5:12</a:t>
            </a:r>
            <a:endParaRPr b="0" lang="en-US" sz="1800" spc="-1" strike="noStrike">
              <a:latin typeface="Raleway"/>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67379EB4-E691-4E58-BDCE-9849C41191E8}"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1.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1.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image" Target="../media/image63.jpeg"/><Relationship Id="rId2" Type="http://schemas.openxmlformats.org/officeDocument/2006/relationships/slideLayout" Target="../slideLayouts/slideLayout1.xml"/><Relationship Id="rId3" Type="http://schemas.openxmlformats.org/officeDocument/2006/relationships/notesSlide" Target="../notesSlides/notesSlide6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7" name="" descr=""/>
          <p:cNvPicPr/>
          <p:nvPr/>
        </p:nvPicPr>
        <p:blipFill>
          <a:blip r:embed="rId1"/>
          <a:stretch/>
        </p:blipFill>
        <p:spPr>
          <a:xfrm>
            <a:off x="0" y="0"/>
            <a:ext cx="10080000" cy="5670000"/>
          </a:xfrm>
          <a:prstGeom prst="rect">
            <a:avLst/>
          </a:prstGeom>
          <a:ln w="0">
            <a:noFill/>
          </a:ln>
        </p:spPr>
      </p:pic>
      <p:sp>
        <p:nvSpPr>
          <p:cNvPr id="48" name="TextShape 1"/>
          <p:cNvSpPr txBox="1"/>
          <p:nvPr/>
        </p:nvSpPr>
        <p:spPr>
          <a:xfrm>
            <a:off x="5715000" y="1492200"/>
            <a:ext cx="4343400" cy="525744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Prophecy of Christ’s </a:t>
            </a:r>
            <a:endParaRPr b="0" lang="en-US" sz="4000" spc="-1" strike="noStrike">
              <a:latin typeface="Arial"/>
            </a:endParaRPr>
          </a:p>
          <a:p>
            <a:pPr algn="ctr"/>
            <a:r>
              <a:rPr b="0" lang="en-US" sz="4000" spc="-1" strike="noStrike">
                <a:latin typeface="ITC Souvenir Demi"/>
                <a:ea typeface="ITC Souvenir Demi"/>
              </a:rPr>
              <a:t>Second Coming</a:t>
            </a: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 name="" descr=""/>
          <p:cNvPicPr/>
          <p:nvPr/>
        </p:nvPicPr>
        <p:blipFill>
          <a:blip r:embed="rId1"/>
          <a:stretch/>
        </p:blipFill>
        <p:spPr>
          <a:xfrm>
            <a:off x="0" y="0"/>
            <a:ext cx="10115280" cy="5684040"/>
          </a:xfrm>
          <a:prstGeom prst="rect">
            <a:avLst/>
          </a:prstGeom>
          <a:ln w="0">
            <a:noFill/>
          </a:ln>
        </p:spPr>
      </p:pic>
      <p:sp>
        <p:nvSpPr>
          <p:cNvPr id="50" name="CustomShape 1"/>
          <p:cNvSpPr/>
          <p:nvPr/>
        </p:nvSpPr>
        <p:spPr>
          <a:xfrm>
            <a:off x="6840000" y="-36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John 14:1-3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0" y="0"/>
            <a:ext cx="10115280" cy="5684040"/>
          </a:xfrm>
          <a:prstGeom prst="rect">
            <a:avLst/>
          </a:prstGeom>
          <a:ln w="0">
            <a:noFill/>
          </a:ln>
        </p:spPr>
      </p:pic>
      <p:sp>
        <p:nvSpPr>
          <p:cNvPr id="5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14:1-3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Let not your heart be troubled; you believe in God, _______ also in Me. (2) In My Father’s house are many mansions; if it were not so, I would have told you. I go to prepare a place for you. (3) And if I go and prepare a place for you, I ____ ____ _____ and receive you to Myself; that where I am there you may be also.</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3" name="" descr=""/>
          <p:cNvPicPr/>
          <p:nvPr/>
        </p:nvPicPr>
        <p:blipFill>
          <a:blip r:embed="rId1"/>
          <a:stretch/>
        </p:blipFill>
        <p:spPr>
          <a:xfrm>
            <a:off x="0" y="0"/>
            <a:ext cx="10080000" cy="5670000"/>
          </a:xfrm>
          <a:prstGeom prst="rect">
            <a:avLst/>
          </a:prstGeom>
          <a:ln w="0">
            <a:noFill/>
          </a:ln>
        </p:spPr>
      </p:pic>
      <p:sp>
        <p:nvSpPr>
          <p:cNvPr id="54" name="CustomShape 1"/>
          <p:cNvSpPr/>
          <p:nvPr/>
        </p:nvSpPr>
        <p:spPr>
          <a:xfrm>
            <a:off x="0" y="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John 17:2-4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5" name="" descr=""/>
          <p:cNvPicPr/>
          <p:nvPr/>
        </p:nvPicPr>
        <p:blipFill>
          <a:blip r:embed="rId1"/>
          <a:stretch/>
        </p:blipFill>
        <p:spPr>
          <a:xfrm>
            <a:off x="0" y="0"/>
            <a:ext cx="10115280" cy="5684040"/>
          </a:xfrm>
          <a:prstGeom prst="rect">
            <a:avLst/>
          </a:prstGeom>
          <a:ln w="0">
            <a:noFill/>
          </a:ln>
        </p:spPr>
      </p:pic>
      <p:sp>
        <p:nvSpPr>
          <p:cNvPr id="5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17:24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Father, I desire that they also whom You gave Me may be ____ __ where I am, that they may behold My glory which You have given Me; for You loved Me before the foundation of the world.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7" name="" descr=""/>
          <p:cNvPicPr/>
          <p:nvPr/>
        </p:nvPicPr>
        <p:blipFill>
          <a:blip r:embed="rId1"/>
          <a:stretch/>
        </p:blipFill>
        <p:spPr>
          <a:xfrm>
            <a:off x="0" y="0"/>
            <a:ext cx="10115280" cy="5684040"/>
          </a:xfrm>
          <a:prstGeom prst="rect">
            <a:avLst/>
          </a:prstGeom>
          <a:ln w="0">
            <a:noFill/>
          </a:ln>
        </p:spPr>
      </p:pic>
      <p:sp>
        <p:nvSpPr>
          <p:cNvPr id="58" name="CustomShape 1"/>
          <p:cNvSpPr/>
          <p:nvPr/>
        </p:nvSpPr>
        <p:spPr>
          <a:xfrm>
            <a:off x="7061760" y="36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Titus 2:13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9" name="" descr=""/>
          <p:cNvPicPr/>
          <p:nvPr/>
        </p:nvPicPr>
        <p:blipFill>
          <a:blip r:embed="rId1"/>
          <a:stretch/>
        </p:blipFill>
        <p:spPr>
          <a:xfrm>
            <a:off x="0" y="0"/>
            <a:ext cx="10115280" cy="5684040"/>
          </a:xfrm>
          <a:prstGeom prst="rect">
            <a:avLst/>
          </a:prstGeom>
          <a:ln w="0">
            <a:noFill/>
          </a:ln>
        </p:spPr>
      </p:pic>
      <p:sp>
        <p:nvSpPr>
          <p:cNvPr id="6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Titus 2:13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Looking for the blessed hope and ________ appearing of our great God and Savior Jesus Christ,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1" name="" descr=""/>
          <p:cNvPicPr/>
          <p:nvPr/>
        </p:nvPicPr>
        <p:blipFill>
          <a:blip r:embed="rId1"/>
          <a:stretch/>
        </p:blipFill>
        <p:spPr>
          <a:xfrm>
            <a:off x="0" y="0"/>
            <a:ext cx="10080000" cy="5670000"/>
          </a:xfrm>
          <a:prstGeom prst="rect">
            <a:avLst/>
          </a:prstGeom>
          <a:ln w="0">
            <a:noFill/>
          </a:ln>
        </p:spPr>
      </p:pic>
      <p:sp>
        <p:nvSpPr>
          <p:cNvPr id="62" name="CustomShape 1"/>
          <p:cNvSpPr/>
          <p:nvPr/>
        </p:nvSpPr>
        <p:spPr>
          <a:xfrm>
            <a:off x="6854760" y="521316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Acts 1:9-11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3" name="" descr=""/>
          <p:cNvPicPr/>
          <p:nvPr/>
        </p:nvPicPr>
        <p:blipFill>
          <a:blip r:embed="rId1"/>
          <a:stretch/>
        </p:blipFill>
        <p:spPr>
          <a:xfrm>
            <a:off x="0" y="0"/>
            <a:ext cx="10115280" cy="5684040"/>
          </a:xfrm>
          <a:prstGeom prst="rect">
            <a:avLst/>
          </a:prstGeom>
          <a:ln w="0">
            <a:noFill/>
          </a:ln>
        </p:spPr>
      </p:pic>
      <p:sp>
        <p:nvSpPr>
          <p:cNvPr id="6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Acts 1:9-11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Now when He had spoken these things, while they watched, He was taken up, and a cloud received Him out of their sight. (10) And while they looked steadfastly toward heaven as He went up, behold, two men stood by them in white apparel, (11) who also said, “Men of Galilee, why do you stand gazing up into heaven? This same Jesus, who was taken up from you into heaven, will so </a:t>
            </a:r>
            <a:r>
              <a:rPr b="0" lang="en-US" sz="3000" spc="-12" strike="noStrike">
                <a:solidFill>
                  <a:srgbClr val="3465a4"/>
                </a:solidFill>
                <a:latin typeface="Raleway"/>
                <a:ea typeface="Raleway"/>
              </a:rPr>
              <a:t>come in ____ ______ as you saw Him go into heaven.”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5" name="" descr=""/>
          <p:cNvPicPr/>
          <p:nvPr/>
        </p:nvPicPr>
        <p:blipFill>
          <a:blip r:embed="rId1"/>
          <a:stretch/>
        </p:blipFill>
        <p:spPr>
          <a:xfrm>
            <a:off x="0" y="0"/>
            <a:ext cx="10115280" cy="5684040"/>
          </a:xfrm>
          <a:prstGeom prst="rect">
            <a:avLst/>
          </a:prstGeom>
          <a:ln w="0">
            <a:noFill/>
          </a:ln>
        </p:spPr>
      </p:pic>
      <p:sp>
        <p:nvSpPr>
          <p:cNvPr id="66" name="CustomShape 1"/>
          <p:cNvSpPr/>
          <p:nvPr/>
        </p:nvSpPr>
        <p:spPr>
          <a:xfrm>
            <a:off x="0" y="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Revelation 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7" name="" descr=""/>
          <p:cNvPicPr/>
          <p:nvPr/>
        </p:nvPicPr>
        <p:blipFill>
          <a:blip r:embed="rId1"/>
          <a:stretch/>
        </p:blipFill>
        <p:spPr>
          <a:xfrm>
            <a:off x="0" y="0"/>
            <a:ext cx="10115280" cy="5684040"/>
          </a:xfrm>
          <a:prstGeom prst="rect">
            <a:avLst/>
          </a:prstGeom>
          <a:ln w="0">
            <a:noFill/>
          </a:ln>
        </p:spPr>
      </p:pic>
      <p:sp>
        <p:nvSpPr>
          <p:cNvPr id="68" name="TextShape 1"/>
          <p:cNvSpPr txBox="1"/>
          <p:nvPr/>
        </p:nvSpPr>
        <p:spPr>
          <a:xfrm>
            <a:off x="230760" y="230760"/>
            <a:ext cx="959904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Behold, He is coming with clouds, and _____ ___ will see Him, even they who pierced Him. And all the tribes of the earth will mourn because of Him. Even so, Amen.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9" name="" descr=""/>
          <p:cNvPicPr/>
          <p:nvPr/>
        </p:nvPicPr>
        <p:blipFill>
          <a:blip r:embed="rId1"/>
          <a:stretch/>
        </p:blipFill>
        <p:spPr>
          <a:xfrm>
            <a:off x="0" y="0"/>
            <a:ext cx="10080000" cy="5670000"/>
          </a:xfrm>
          <a:prstGeom prst="rect">
            <a:avLst/>
          </a:prstGeom>
          <a:ln w="0">
            <a:noFill/>
          </a:ln>
        </p:spPr>
      </p:pic>
      <p:sp>
        <p:nvSpPr>
          <p:cNvPr id="70" name="CustomShape 1"/>
          <p:cNvSpPr/>
          <p:nvPr/>
        </p:nvSpPr>
        <p:spPr>
          <a:xfrm>
            <a:off x="-72000" y="5184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24:27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 descr=""/>
          <p:cNvPicPr/>
          <p:nvPr/>
        </p:nvPicPr>
        <p:blipFill>
          <a:blip r:embed="rId1"/>
          <a:stretch/>
        </p:blipFill>
        <p:spPr>
          <a:xfrm>
            <a:off x="0" y="0"/>
            <a:ext cx="10115280" cy="5684040"/>
          </a:xfrm>
          <a:prstGeom prst="rect">
            <a:avLst/>
          </a:prstGeom>
          <a:ln w="0">
            <a:noFill/>
          </a:ln>
        </p:spPr>
      </p:pic>
      <p:sp>
        <p:nvSpPr>
          <p:cNvPr id="7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24:27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as the _________ comes from the east and flashes to the west, so also will the coming of the Son of Man be.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3" name="" descr=""/>
          <p:cNvPicPr/>
          <p:nvPr/>
        </p:nvPicPr>
        <p:blipFill>
          <a:blip r:embed="rId1"/>
          <a:stretch/>
        </p:blipFill>
        <p:spPr>
          <a:xfrm>
            <a:off x="0" y="0"/>
            <a:ext cx="10080000" cy="5670000"/>
          </a:xfrm>
          <a:prstGeom prst="rect">
            <a:avLst/>
          </a:prstGeom>
          <a:ln w="0">
            <a:noFill/>
          </a:ln>
        </p:spPr>
      </p:pic>
      <p:sp>
        <p:nvSpPr>
          <p:cNvPr id="74" name="CustomShape 1"/>
          <p:cNvSpPr/>
          <p:nvPr/>
        </p:nvSpPr>
        <p:spPr>
          <a:xfrm>
            <a:off x="0" y="0"/>
            <a:ext cx="571500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Psalm 50:3, Jeremiah 25:30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5" name="" descr=""/>
          <p:cNvPicPr/>
          <p:nvPr/>
        </p:nvPicPr>
        <p:blipFill>
          <a:blip r:embed="rId1"/>
          <a:stretch/>
        </p:blipFill>
        <p:spPr>
          <a:xfrm>
            <a:off x="0" y="0"/>
            <a:ext cx="10115280" cy="5684040"/>
          </a:xfrm>
          <a:prstGeom prst="rect">
            <a:avLst/>
          </a:prstGeom>
          <a:ln w="0">
            <a:noFill/>
          </a:ln>
        </p:spPr>
      </p:pic>
      <p:sp>
        <p:nvSpPr>
          <p:cNvPr id="76" name="TextShape 1"/>
          <p:cNvSpPr txBox="1"/>
          <p:nvPr/>
        </p:nvSpPr>
        <p:spPr>
          <a:xfrm>
            <a:off x="228600" y="368280"/>
            <a:ext cx="9793800" cy="763272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Psalm 50:3</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Our God shall come, and shall not keep ______; a fire shall devour before Him, and it shall be very tempestuous all around Him</a:t>
            </a:r>
            <a:endParaRPr b="0" lang="en-US" sz="3000" spc="-1" strike="noStrike">
              <a:latin typeface="Arial"/>
            </a:endParaRPr>
          </a:p>
          <a:p>
            <a:pPr>
              <a:lnSpc>
                <a:spcPct val="100000"/>
              </a:lnSpc>
            </a:pPr>
            <a:r>
              <a:rPr b="0" lang="en-US" sz="3000" spc="-1" strike="noStrike">
                <a:solidFill>
                  <a:srgbClr val="3465a4"/>
                </a:solidFill>
                <a:latin typeface="Raleway"/>
                <a:ea typeface="Raleway"/>
              </a:rPr>
              <a:t>.</a:t>
            </a:r>
            <a:endParaRPr b="0" lang="en-US" sz="3000" spc="-1" strike="noStrike">
              <a:latin typeface="Arial"/>
            </a:endParaRPr>
          </a:p>
          <a:p>
            <a:pPr>
              <a:lnSpc>
                <a:spcPct val="100000"/>
              </a:lnSpc>
            </a:pPr>
            <a:r>
              <a:rPr b="0" lang="en-GB" sz="5400" spc="-1" strike="noStrike">
                <a:solidFill>
                  <a:srgbClr val="3465a4"/>
                </a:solidFill>
                <a:latin typeface="ITC Souvenir Demi"/>
                <a:ea typeface="ITC Souvenir Demi"/>
              </a:rPr>
              <a:t>Jeremiah 25:30</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Lord will ____ from on high, and utter His voice from His holy habitation; He will roar mightily against His fold, He will give a _____...’”</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7" name="" descr=""/>
          <p:cNvPicPr/>
          <p:nvPr/>
        </p:nvPicPr>
        <p:blipFill>
          <a:blip r:embed="rId1"/>
          <a:stretch/>
        </p:blipFill>
        <p:spPr>
          <a:xfrm>
            <a:off x="0" y="0"/>
            <a:ext cx="10080000" cy="5670000"/>
          </a:xfrm>
          <a:prstGeom prst="rect">
            <a:avLst/>
          </a:prstGeom>
          <a:ln w="0">
            <a:noFill/>
          </a:ln>
        </p:spPr>
      </p:pic>
      <p:sp>
        <p:nvSpPr>
          <p:cNvPr id="78" name="CustomShape 1"/>
          <p:cNvSpPr/>
          <p:nvPr/>
        </p:nvSpPr>
        <p:spPr>
          <a:xfrm>
            <a:off x="0" y="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Isaiah 24:19,20 </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9" name="" descr=""/>
          <p:cNvPicPr/>
          <p:nvPr/>
        </p:nvPicPr>
        <p:blipFill>
          <a:blip r:embed="rId1"/>
          <a:stretch/>
        </p:blipFill>
        <p:spPr>
          <a:xfrm>
            <a:off x="0" y="0"/>
            <a:ext cx="10115280" cy="5684040"/>
          </a:xfrm>
          <a:prstGeom prst="rect">
            <a:avLst/>
          </a:prstGeom>
          <a:ln w="0">
            <a:noFill/>
          </a:ln>
        </p:spPr>
      </p:pic>
      <p:sp>
        <p:nvSpPr>
          <p:cNvPr id="80" name="TextShape 1"/>
          <p:cNvSpPr txBox="1"/>
          <p:nvPr/>
        </p:nvSpPr>
        <p:spPr>
          <a:xfrm>
            <a:off x="230760" y="432000"/>
            <a:ext cx="9793800" cy="763272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Isaiah 24:19,20</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earth is violently broken, the earth is split open,</a:t>
            </a:r>
            <a:endParaRPr b="0" lang="en-US" sz="3000" spc="-1" strike="noStrike">
              <a:latin typeface="Arial"/>
            </a:endParaRPr>
          </a:p>
          <a:p>
            <a:pPr>
              <a:lnSpc>
                <a:spcPct val="100000"/>
              </a:lnSpc>
            </a:pPr>
            <a:r>
              <a:rPr b="0" lang="en-US" sz="3000" spc="-1" strike="noStrike">
                <a:solidFill>
                  <a:srgbClr val="3465a4"/>
                </a:solidFill>
                <a:latin typeface="Raleway"/>
                <a:ea typeface="Raleway"/>
              </a:rPr>
              <a:t>the earth is ______ exceedingly. (20) The earth shall reel to and fro like a drunkard, and shall totter like a hut; its transgression shall be heavy upon it, and it will ____, and not rise again.</a:t>
            </a:r>
            <a:endParaRPr b="0" lang="en-US" sz="3000" spc="-1" strike="noStrike">
              <a:latin typeface="Arial"/>
            </a:endParaRPr>
          </a:p>
          <a:p>
            <a:pPr>
              <a:lnSpc>
                <a:spcPct val="100000"/>
              </a:lnSpc>
            </a:pPr>
            <a:endParaRPr b="0" lang="en-US" sz="3000" spc="-1" strike="noStrike">
              <a:latin typeface="Arial"/>
            </a:endParaRPr>
          </a:p>
        </p:txBody>
      </p:sp>
      <p:sp>
        <p:nvSpPr>
          <p:cNvPr id="81" name="TextShape 2"/>
          <p:cNvSpPr txBox="1"/>
          <p:nvPr/>
        </p:nvSpPr>
        <p:spPr>
          <a:xfrm>
            <a:off x="5173200" y="5221080"/>
            <a:ext cx="508608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verse: Revelation 16:18, 20, 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2" name="" descr=""/>
          <p:cNvPicPr/>
          <p:nvPr/>
        </p:nvPicPr>
        <p:blipFill>
          <a:blip r:embed="rId1"/>
          <a:stretch/>
        </p:blipFill>
        <p:spPr>
          <a:xfrm>
            <a:off x="0" y="0"/>
            <a:ext cx="10115280" cy="5684040"/>
          </a:xfrm>
          <a:prstGeom prst="rect">
            <a:avLst/>
          </a:prstGeom>
          <a:ln w="0">
            <a:noFill/>
          </a:ln>
        </p:spPr>
      </p:pic>
      <p:sp>
        <p:nvSpPr>
          <p:cNvPr id="83"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Revelation 16:18,20,21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there was a great __________, such a mighty and great earthquake as had not occurred since men were on the earth… (20) Then every ______ fled away, and the _________ were not found. (21) And great ____ from heaven fell upon men, each hailstone about the weight of a talent.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4" name="" descr=""/>
          <p:cNvPicPr/>
          <p:nvPr/>
        </p:nvPicPr>
        <p:blipFill>
          <a:blip r:embed="rId1"/>
          <a:stretch/>
        </p:blipFill>
        <p:spPr>
          <a:xfrm>
            <a:off x="0" y="0"/>
            <a:ext cx="10115280" cy="5684040"/>
          </a:xfrm>
          <a:prstGeom prst="rect">
            <a:avLst/>
          </a:prstGeom>
          <a:ln w="0">
            <a:noFill/>
          </a:ln>
        </p:spPr>
      </p:pic>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5" name="" descr=""/>
          <p:cNvPicPr/>
          <p:nvPr/>
        </p:nvPicPr>
        <p:blipFill>
          <a:blip r:embed="rId1"/>
          <a:stretch/>
        </p:blipFill>
        <p:spPr>
          <a:xfrm>
            <a:off x="0" y="0"/>
            <a:ext cx="10115280" cy="568404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6" name="" descr=""/>
          <p:cNvPicPr/>
          <p:nvPr/>
        </p:nvPicPr>
        <p:blipFill>
          <a:blip r:embed="rId1"/>
          <a:stretch/>
        </p:blipFill>
        <p:spPr>
          <a:xfrm>
            <a:off x="0" y="0"/>
            <a:ext cx="10080000" cy="5670000"/>
          </a:xfrm>
          <a:prstGeom prst="rect">
            <a:avLst/>
          </a:prstGeom>
          <a:ln w="0">
            <a:noFill/>
          </a:ln>
        </p:spPr>
      </p:pic>
      <p:sp>
        <p:nvSpPr>
          <p:cNvPr id="87" name="CustomShape 1"/>
          <p:cNvSpPr/>
          <p:nvPr/>
        </p:nvSpPr>
        <p:spPr>
          <a:xfrm>
            <a:off x="6336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25:31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8" name="" descr=""/>
          <p:cNvPicPr/>
          <p:nvPr/>
        </p:nvPicPr>
        <p:blipFill>
          <a:blip r:embed="rId1"/>
          <a:stretch/>
        </p:blipFill>
        <p:spPr>
          <a:xfrm>
            <a:off x="0" y="0"/>
            <a:ext cx="10115280" cy="5684040"/>
          </a:xfrm>
          <a:prstGeom prst="rect">
            <a:avLst/>
          </a:prstGeom>
          <a:ln w="0">
            <a:noFill/>
          </a:ln>
        </p:spPr>
      </p:pic>
      <p:sp>
        <p:nvSpPr>
          <p:cNvPr id="89"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25:31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When the Son of Man comes in His glory, and ___ the holy ______ with Him, then He will sit on the throne of His glory.”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0" name="" descr=""/>
          <p:cNvPicPr/>
          <p:nvPr/>
        </p:nvPicPr>
        <p:blipFill>
          <a:blip r:embed="rId1"/>
          <a:stretch/>
        </p:blipFill>
        <p:spPr>
          <a:xfrm>
            <a:off x="0" y="0"/>
            <a:ext cx="10115280" cy="568404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1"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2" name="" descr=""/>
          <p:cNvPicPr/>
          <p:nvPr/>
        </p:nvPicPr>
        <p:blipFill>
          <a:blip r:embed="rId1"/>
          <a:stretch/>
        </p:blipFill>
        <p:spPr>
          <a:xfrm>
            <a:off x="0" y="0"/>
            <a:ext cx="10080000" cy="5670000"/>
          </a:xfrm>
          <a:prstGeom prst="rect">
            <a:avLst/>
          </a:prstGeom>
          <a:ln w="0">
            <a:noFill/>
          </a:ln>
        </p:spPr>
      </p:pic>
      <p:sp>
        <p:nvSpPr>
          <p:cNvPr id="93" name="CustomShape 1"/>
          <p:cNvSpPr/>
          <p:nvPr/>
        </p:nvSpPr>
        <p:spPr>
          <a:xfrm>
            <a:off x="6876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Isaiah 25:9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4" name="" descr=""/>
          <p:cNvPicPr/>
          <p:nvPr/>
        </p:nvPicPr>
        <p:blipFill>
          <a:blip r:embed="rId1"/>
          <a:stretch/>
        </p:blipFill>
        <p:spPr>
          <a:xfrm>
            <a:off x="0" y="0"/>
            <a:ext cx="10115280" cy="5684040"/>
          </a:xfrm>
          <a:prstGeom prst="rect">
            <a:avLst/>
          </a:prstGeom>
          <a:ln w="0">
            <a:noFill/>
          </a:ln>
        </p:spPr>
      </p:pic>
      <p:sp>
        <p:nvSpPr>
          <p:cNvPr id="95"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25:9</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it will be said in that day: “Behold, this is ___ ___; we have ______ for Him, and He will ____ us. This is the Lord; we have waited for Him; we will be glad and rejoice in His salvation.”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6" name="" descr=""/>
          <p:cNvPicPr/>
          <p:nvPr/>
        </p:nvPicPr>
        <p:blipFill>
          <a:blip r:embed="rId1"/>
          <a:stretch/>
        </p:blipFill>
        <p:spPr>
          <a:xfrm>
            <a:off x="-360" y="0"/>
            <a:ext cx="10105200" cy="5684040"/>
          </a:xfrm>
          <a:prstGeom prst="rect">
            <a:avLst/>
          </a:prstGeom>
          <a:ln w="0">
            <a:noFill/>
          </a:ln>
        </p:spPr>
      </p:pic>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7"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8" name="" descr=""/>
          <p:cNvPicPr/>
          <p:nvPr/>
        </p:nvPicPr>
        <p:blipFill>
          <a:blip r:embed="rId1"/>
          <a:stretch/>
        </p:blipFill>
        <p:spPr>
          <a:xfrm rot="3600">
            <a:off x="-2880" y="720"/>
            <a:ext cx="10094400" cy="5678280"/>
          </a:xfrm>
          <a:prstGeom prst="rect">
            <a:avLst/>
          </a:prstGeom>
          <a:ln w="0">
            <a:noFill/>
          </a:ln>
        </p:spPr>
      </p:pic>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9" name="" descr=""/>
          <p:cNvPicPr/>
          <p:nvPr/>
        </p:nvPicPr>
        <p:blipFill>
          <a:blip r:embed="rId1"/>
          <a:stretch/>
        </p:blipFill>
        <p:spPr>
          <a:xfrm>
            <a:off x="0" y="-14040"/>
            <a:ext cx="10115280" cy="5684040"/>
          </a:xfrm>
          <a:prstGeom prst="rect">
            <a:avLst/>
          </a:prstGeom>
          <a:ln w="0">
            <a:noFill/>
          </a:ln>
        </p:spPr>
      </p:pic>
      <p:sp>
        <p:nvSpPr>
          <p:cNvPr id="100" name="CustomShape 1"/>
          <p:cNvSpPr/>
          <p:nvPr/>
        </p:nvSpPr>
        <p:spPr>
          <a:xfrm>
            <a:off x="0" y="0"/>
            <a:ext cx="525780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1 Thessalonians 4:16,17 </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0" y="0"/>
            <a:ext cx="10115280" cy="5684040"/>
          </a:xfrm>
          <a:prstGeom prst="rect">
            <a:avLst/>
          </a:prstGeom>
          <a:ln w="0">
            <a:noFill/>
          </a:ln>
        </p:spPr>
      </p:pic>
      <p:sp>
        <p:nvSpPr>
          <p:cNvPr id="102" name="TextShape 1"/>
          <p:cNvSpPr txBox="1"/>
          <p:nvPr/>
        </p:nvSpPr>
        <p:spPr>
          <a:xfrm>
            <a:off x="230760" y="230760"/>
            <a:ext cx="959904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Thessalonians 4:16,17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the Lord Himself will descend from heaven with a _____, with the voice of an archangel, and with the trumpet of God. And the dead in Christ will ____ first.</a:t>
            </a:r>
            <a:endParaRPr b="0" lang="en-US" sz="3000" spc="-1" strike="noStrike">
              <a:latin typeface="Arial"/>
            </a:endParaRPr>
          </a:p>
          <a:p>
            <a:r>
              <a:rPr b="0" lang="en-US" sz="3000" spc="-1" strike="noStrike">
                <a:solidFill>
                  <a:srgbClr val="3465a4"/>
                </a:solidFill>
                <a:latin typeface="Raleway"/>
                <a:ea typeface="Raleway"/>
              </a:rPr>
              <a:t>(17) Then we who are alive and remain shall be caught up together with them in the clouds to meet the Lord in the air. And thus we shall always be with the Lord.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0" y="0"/>
            <a:ext cx="10115280" cy="5684040"/>
          </a:xfrm>
          <a:prstGeom prst="rect">
            <a:avLst/>
          </a:prstGeom>
          <a:ln w="0">
            <a:noFill/>
          </a:ln>
        </p:spPr>
      </p:pic>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4" name="" descr=""/>
          <p:cNvPicPr/>
          <p:nvPr/>
        </p:nvPicPr>
        <p:blipFill>
          <a:blip r:embed="rId1"/>
          <a:stretch/>
        </p:blipFill>
        <p:spPr>
          <a:xfrm>
            <a:off x="0" y="0"/>
            <a:ext cx="10080000" cy="5670000"/>
          </a:xfrm>
          <a:prstGeom prst="rect">
            <a:avLst/>
          </a:prstGeom>
          <a:ln w="0">
            <a:noFill/>
          </a:ln>
        </p:spPr>
      </p:pic>
      <p:sp>
        <p:nvSpPr>
          <p:cNvPr id="105" name="CustomShape 1"/>
          <p:cNvSpPr/>
          <p:nvPr/>
        </p:nvSpPr>
        <p:spPr>
          <a:xfrm>
            <a:off x="-72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1 Corinthians 15:51-54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6" name="" descr=""/>
          <p:cNvPicPr/>
          <p:nvPr/>
        </p:nvPicPr>
        <p:blipFill>
          <a:blip r:embed="rId1"/>
          <a:stretch/>
        </p:blipFill>
        <p:spPr>
          <a:xfrm>
            <a:off x="0" y="0"/>
            <a:ext cx="10115280" cy="5684040"/>
          </a:xfrm>
          <a:prstGeom prst="rect">
            <a:avLst/>
          </a:prstGeom>
          <a:ln w="0">
            <a:noFill/>
          </a:ln>
        </p:spPr>
      </p:pic>
      <p:sp>
        <p:nvSpPr>
          <p:cNvPr id="107" name="TextShape 1"/>
          <p:cNvSpPr txBox="1"/>
          <p:nvPr/>
        </p:nvSpPr>
        <p:spPr>
          <a:xfrm>
            <a:off x="230760" y="-93240"/>
            <a:ext cx="9793800" cy="56332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Corinthians 15:51-54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Behold, I tell you a mystery: We shall not all sleep, but we shall all be changed—(52) </a:t>
            </a:r>
            <a:r>
              <a:rPr b="0" lang="en-US" sz="3000" spc="-12" strike="noStrike">
                <a:solidFill>
                  <a:srgbClr val="3465a4"/>
                </a:solidFill>
                <a:latin typeface="Raleway"/>
                <a:ea typeface="Raleway"/>
              </a:rPr>
              <a:t>in a moment, in the twinkling of an eye, at the last trumpet. For the trumpet will sound, and the dead will be raised incorruptible, and we shall be _______. (53) For this corruptible must put on incorruption, and this mortal must put on ___________. (54) So when this corruptible has put on incorruption, and this mortal has put on immortality, then shall be brought to pass the saying that is written: “Death is swallowed up in victory.”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8" name="" descr=""/>
          <p:cNvPicPr/>
          <p:nvPr/>
        </p:nvPicPr>
        <p:blipFill>
          <a:blip r:embed="rId1"/>
          <a:stretch/>
        </p:blipFill>
        <p:spPr>
          <a:xfrm>
            <a:off x="0" y="0"/>
            <a:ext cx="10080000" cy="5670000"/>
          </a:xfrm>
          <a:prstGeom prst="rect">
            <a:avLst/>
          </a:prstGeom>
          <a:ln w="0">
            <a:noFill/>
          </a:ln>
        </p:spPr>
      </p:pic>
      <p:sp>
        <p:nvSpPr>
          <p:cNvPr id="109" name="CustomShape 1"/>
          <p:cNvSpPr/>
          <p:nvPr/>
        </p:nvSpPr>
        <p:spPr>
          <a:xfrm>
            <a:off x="-72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Revelation 6:15-17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0" name="" descr=""/>
          <p:cNvPicPr/>
          <p:nvPr/>
        </p:nvPicPr>
        <p:blipFill>
          <a:blip r:embed="rId1"/>
          <a:stretch/>
        </p:blipFill>
        <p:spPr>
          <a:xfrm>
            <a:off x="0" y="0"/>
            <a:ext cx="10115280" cy="5684040"/>
          </a:xfrm>
          <a:prstGeom prst="rect">
            <a:avLst/>
          </a:prstGeom>
          <a:ln w="0">
            <a:noFill/>
          </a:ln>
        </p:spPr>
      </p:pic>
      <p:sp>
        <p:nvSpPr>
          <p:cNvPr id="111" name="TextShape 1"/>
          <p:cNvSpPr txBox="1"/>
          <p:nvPr/>
        </p:nvSpPr>
        <p:spPr>
          <a:xfrm>
            <a:off x="230760" y="-5724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6:15-17</a:t>
            </a:r>
            <a:endParaRPr b="0" lang="en-US" sz="5400" spc="-1" strike="noStrike">
              <a:latin typeface="Arial"/>
            </a:endParaRPr>
          </a:p>
          <a:p>
            <a:pPr>
              <a:lnSpc>
                <a:spcPct val="12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 kings of the earth, the great men, the rich men, the commanders, the mighty men, every slave and every free man, ___ themselves in caves and in rocks of the mountains, (16) and said to the mountains and rocks, “Fall on us and ____ us from the face of Him who sits on the throne and from the wrath of the Lamb!” (17) For the great day of His wrath has come, and who is able to stand?”</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2" name="" descr=""/>
          <p:cNvPicPr/>
          <p:nvPr/>
        </p:nvPicPr>
        <p:blipFill>
          <a:blip r:embed="rId1"/>
          <a:stretch/>
        </p:blipFill>
        <p:spPr>
          <a:xfrm>
            <a:off x="0" y="7200"/>
            <a:ext cx="10115280" cy="5669640"/>
          </a:xfrm>
          <a:prstGeom prst="rect">
            <a:avLst/>
          </a:prstGeom>
          <a:ln w="0">
            <a:noFill/>
          </a:ln>
        </p:spPr>
      </p:pic>
      <p:sp>
        <p:nvSpPr>
          <p:cNvPr id="113" name="CustomShape 1"/>
          <p:cNvSpPr/>
          <p:nvPr/>
        </p:nvSpPr>
        <p:spPr>
          <a:xfrm>
            <a:off x="-72000" y="0"/>
            <a:ext cx="4836240" cy="567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1 Thessalonians 5:2,3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4" name="" descr=""/>
          <p:cNvPicPr/>
          <p:nvPr/>
        </p:nvPicPr>
        <p:blipFill>
          <a:blip r:embed="rId1"/>
          <a:stretch/>
        </p:blipFill>
        <p:spPr>
          <a:xfrm>
            <a:off x="0" y="0"/>
            <a:ext cx="10115280" cy="5684040"/>
          </a:xfrm>
          <a:prstGeom prst="rect">
            <a:avLst/>
          </a:prstGeom>
          <a:ln w="0">
            <a:noFill/>
          </a:ln>
        </p:spPr>
      </p:pic>
      <p:sp>
        <p:nvSpPr>
          <p:cNvPr id="115"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Thessalonians 5:2,3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you yourselves know perfectly that the day of the Lord so comes as a thief in the night. (3) For when they say, “_____ and ______!” Then sudden ___________ comes upon them, as a labor pains upon a </a:t>
            </a:r>
            <a:r>
              <a:rPr b="0" lang="en-US" sz="3000" spc="-35" strike="noStrike">
                <a:solidFill>
                  <a:srgbClr val="3465a4"/>
                </a:solidFill>
                <a:latin typeface="Raleway"/>
                <a:ea typeface="Raleway"/>
              </a:rPr>
              <a:t>pregnant women. And they shall not escape.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6" name="" descr=""/>
          <p:cNvPicPr/>
          <p:nvPr/>
        </p:nvPicPr>
        <p:blipFill>
          <a:blip r:embed="rId1"/>
          <a:stretch/>
        </p:blipFill>
        <p:spPr>
          <a:xfrm>
            <a:off x="0" y="0"/>
            <a:ext cx="10080000" cy="5670000"/>
          </a:xfrm>
          <a:prstGeom prst="rect">
            <a:avLst/>
          </a:prstGeom>
          <a:ln w="0">
            <a:noFill/>
          </a:ln>
        </p:spPr>
      </p:pic>
      <p:sp>
        <p:nvSpPr>
          <p:cNvPr id="117" name="CustomShape 1"/>
          <p:cNvSpPr/>
          <p:nvPr/>
        </p:nvSpPr>
        <p:spPr>
          <a:xfrm>
            <a:off x="-72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1 Thessalonians 5:4-6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8" name="" descr=""/>
          <p:cNvPicPr/>
          <p:nvPr/>
        </p:nvPicPr>
        <p:blipFill>
          <a:blip r:embed="rId1"/>
          <a:stretch/>
        </p:blipFill>
        <p:spPr>
          <a:xfrm>
            <a:off x="0" y="0"/>
            <a:ext cx="10115280" cy="5684040"/>
          </a:xfrm>
          <a:prstGeom prst="rect">
            <a:avLst/>
          </a:prstGeom>
          <a:ln w="0">
            <a:noFill/>
          </a:ln>
        </p:spPr>
      </p:pic>
      <p:sp>
        <p:nvSpPr>
          <p:cNvPr id="119"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Thessalonians 5:4-6</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you, brethren, are not in darkness, so that this day should overtake you as a thief. (5) You are all sons of _____ and sons of the day. We are not of the night nor of darkness. (6) Therefore let us not sleep, as others do, but let us _____ and be sober.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0" name="" descr=""/>
          <p:cNvPicPr/>
          <p:nvPr/>
        </p:nvPicPr>
        <p:blipFill>
          <a:blip r:embed="rId1"/>
          <a:stretch/>
        </p:blipFill>
        <p:spPr>
          <a:xfrm>
            <a:off x="0" y="0"/>
            <a:ext cx="10080000" cy="5670000"/>
          </a:xfrm>
          <a:prstGeom prst="rect">
            <a:avLst/>
          </a:prstGeom>
          <a:ln w="0">
            <a:noFill/>
          </a:ln>
        </p:spPr>
      </p:pic>
      <p:sp>
        <p:nvSpPr>
          <p:cNvPr id="121" name="CustomShape 1"/>
          <p:cNvSpPr/>
          <p:nvPr/>
        </p:nvSpPr>
        <p:spPr>
          <a:xfrm>
            <a:off x="5868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24:42-44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2" name="" descr=""/>
          <p:cNvPicPr/>
          <p:nvPr/>
        </p:nvPicPr>
        <p:blipFill>
          <a:blip r:embed="rId1"/>
          <a:stretch/>
        </p:blipFill>
        <p:spPr>
          <a:xfrm>
            <a:off x="0" y="0"/>
            <a:ext cx="10115280" cy="5684040"/>
          </a:xfrm>
          <a:prstGeom prst="rect">
            <a:avLst/>
          </a:prstGeom>
          <a:ln w="0">
            <a:noFill/>
          </a:ln>
        </p:spPr>
      </p:pic>
      <p:sp>
        <p:nvSpPr>
          <p:cNvPr id="123"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24:42-44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Watch therefore, for you do not know what hour your Lord is coming. (43) But know this, that if the master of the house had known what hour the thief would come, he would have watched and not allowed his house to be broken into. (44) Therefore you also __ _____, for the Son of Man is coming at an hour you do not 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4" name="" descr=""/>
          <p:cNvPicPr/>
          <p:nvPr/>
        </p:nvPicPr>
        <p:blipFill>
          <a:blip r:embed="rId1"/>
          <a:stretch/>
        </p:blipFill>
        <p:spPr>
          <a:xfrm>
            <a:off x="0" y="0"/>
            <a:ext cx="10115280" cy="5684040"/>
          </a:xfrm>
          <a:prstGeom prst="rect">
            <a:avLst/>
          </a:prstGeom>
          <a:ln w="0">
            <a:noFill/>
          </a:ln>
        </p:spPr>
      </p:pic>
      <p:sp>
        <p:nvSpPr>
          <p:cNvPr id="125" name="CustomShape 1"/>
          <p:cNvSpPr/>
          <p:nvPr/>
        </p:nvSpPr>
        <p:spPr>
          <a:xfrm>
            <a:off x="0" y="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Luke 17:26,28,34-37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6" name="" descr=""/>
          <p:cNvPicPr/>
          <p:nvPr/>
        </p:nvPicPr>
        <p:blipFill>
          <a:blip r:embed="rId1"/>
          <a:stretch/>
        </p:blipFill>
        <p:spPr>
          <a:xfrm>
            <a:off x="0" y="0"/>
            <a:ext cx="10115280" cy="5684040"/>
          </a:xfrm>
          <a:prstGeom prst="rect">
            <a:avLst/>
          </a:prstGeom>
          <a:ln w="0">
            <a:noFill/>
          </a:ln>
        </p:spPr>
      </p:pic>
      <p:sp>
        <p:nvSpPr>
          <p:cNvPr id="127" name="TextShape 1"/>
          <p:cNvSpPr txBox="1"/>
          <p:nvPr/>
        </p:nvSpPr>
        <p:spPr>
          <a:xfrm>
            <a:off x="230760" y="-165240"/>
            <a:ext cx="9793800" cy="5744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17:26, 28, 34-37</a:t>
            </a:r>
            <a:endParaRPr b="0" lang="en-US" sz="5400" spc="-1" strike="noStrike">
              <a:latin typeface="Arial"/>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as it was in the days of Noah, so it will be also in the days of the Son of Man... (28) Likewise as it was also in the days of Lot: They ate, they drank, they bought, they sold, they planted, they built;</a:t>
            </a:r>
            <a:r>
              <a:rPr b="0" lang="en-US" sz="2800" spc="-1" strike="noStrike">
                <a:solidFill>
                  <a:srgbClr val="3465a4"/>
                </a:solidFill>
                <a:latin typeface="Raleway"/>
                <a:ea typeface="Raleway"/>
              </a:rPr>
              <a:t> (34) I tell</a:t>
            </a:r>
            <a:r>
              <a:rPr b="0" lang="en-US" sz="2800" spc="-1" strike="noStrike">
                <a:solidFill>
                  <a:srgbClr val="3465a4"/>
                </a:solidFill>
                <a:latin typeface="Raleway"/>
                <a:ea typeface="Raleway"/>
              </a:rPr>
              <a:t> you, in that night there will be two men in one bed: the one will be _____ and the other will be left. (35) Two women will be grinding together: the one will be _____ and the other left. (36) Two men will be in the field: the one will be _____ and the other left. (37) And they answered and said to Him, “_____, Lord?” So He said to them, “Wherever the body is, there the eagles will be gathered together.”</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8" name="" descr=""/>
          <p:cNvPicPr/>
          <p:nvPr/>
        </p:nvPicPr>
        <p:blipFill>
          <a:blip r:embed="rId1"/>
          <a:stretch/>
        </p:blipFill>
        <p:spPr>
          <a:xfrm>
            <a:off x="0" y="0"/>
            <a:ext cx="10115280" cy="5684040"/>
          </a:xfrm>
          <a:prstGeom prst="rect">
            <a:avLst/>
          </a:prstGeom>
          <a:ln w="0">
            <a:noFill/>
          </a:ln>
        </p:spPr>
      </p:pic>
      <p:sp>
        <p:nvSpPr>
          <p:cNvPr id="129" name="CustomShape 1"/>
          <p:cNvSpPr/>
          <p:nvPr/>
        </p:nvSpPr>
        <p:spPr>
          <a:xfrm>
            <a:off x="-36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25:1-5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0" name="" descr=""/>
          <p:cNvPicPr/>
          <p:nvPr/>
        </p:nvPicPr>
        <p:blipFill>
          <a:blip r:embed="rId1"/>
          <a:stretch/>
        </p:blipFill>
        <p:spPr>
          <a:xfrm>
            <a:off x="0" y="0"/>
            <a:ext cx="10115280" cy="5684040"/>
          </a:xfrm>
          <a:prstGeom prst="rect">
            <a:avLst/>
          </a:prstGeom>
          <a:ln w="0">
            <a:noFill/>
          </a:ln>
        </p:spPr>
      </p:pic>
      <p:sp>
        <p:nvSpPr>
          <p:cNvPr id="131"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25:1-5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the kingdom of heaven shall be likened to ten virgins who took their lamps and went out to meet the bridegroom. (2) Now five of them were wise, and five were foolish. (3) Those who were foolish took their lamps and took no ___ with them, (4) but the wise took oil in their vessels with their lamps. (5) But while the bridegroom was delayed, they all slumbered and 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2" name="" descr=""/>
          <p:cNvPicPr/>
          <p:nvPr/>
        </p:nvPicPr>
        <p:blipFill>
          <a:blip r:embed="rId1"/>
          <a:stretch/>
        </p:blipFill>
        <p:spPr>
          <a:xfrm>
            <a:off x="0" y="0"/>
            <a:ext cx="10115280" cy="5684040"/>
          </a:xfrm>
          <a:prstGeom prst="rect">
            <a:avLst/>
          </a:prstGeom>
          <a:ln w="0">
            <a:noFill/>
          </a:ln>
        </p:spPr>
      </p:pic>
      <p:sp>
        <p:nvSpPr>
          <p:cNvPr id="133" name="CustomShape 1"/>
          <p:cNvSpPr/>
          <p:nvPr/>
        </p:nvSpPr>
        <p:spPr>
          <a:xfrm>
            <a:off x="6012000" y="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25:6-10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4" name="" descr=""/>
          <p:cNvPicPr/>
          <p:nvPr/>
        </p:nvPicPr>
        <p:blipFill>
          <a:blip r:embed="rId1"/>
          <a:stretch/>
        </p:blipFill>
        <p:spPr>
          <a:xfrm>
            <a:off x="0" y="0"/>
            <a:ext cx="10115280" cy="5684040"/>
          </a:xfrm>
          <a:prstGeom prst="rect">
            <a:avLst/>
          </a:prstGeom>
          <a:ln w="0">
            <a:noFill/>
          </a:ln>
        </p:spPr>
      </p:pic>
      <p:sp>
        <p:nvSpPr>
          <p:cNvPr id="135" name="TextShape 1"/>
          <p:cNvSpPr txBox="1"/>
          <p:nvPr/>
        </p:nvSpPr>
        <p:spPr>
          <a:xfrm>
            <a:off x="230760" y="-129240"/>
            <a:ext cx="9793800" cy="56332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25:6-10</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at midnight a cry was heard: ‘Behold, the bridegroom is coming; go out to meet him!’ (7) Then all those virgins arose and trimmed their lamps. (8) And the foolish said to the wise, ‘Give us some of your oil, for our lamps are going out.’ (9) But the wise answered, saying, ‘No, lest there should not be enough for us and you; but go rather to those who sell, and buy for yourselves.’ (10) And while they went to buy, the bridegroom came, and those who were ready went in with him to the wedding; and the ____ was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6" name="" descr=""/>
          <p:cNvPicPr/>
          <p:nvPr/>
        </p:nvPicPr>
        <p:blipFill>
          <a:blip r:embed="rId1"/>
          <a:stretch/>
        </p:blipFill>
        <p:spPr>
          <a:xfrm rot="600">
            <a:off x="-360" y="-360"/>
            <a:ext cx="10079640" cy="5669640"/>
          </a:xfrm>
          <a:prstGeom prst="rect">
            <a:avLst/>
          </a:prstGeom>
          <a:ln w="0">
            <a:noFill/>
          </a:ln>
        </p:spPr>
      </p:pic>
      <p:sp>
        <p:nvSpPr>
          <p:cNvPr id="137" name="CustomShape 1"/>
          <p:cNvSpPr/>
          <p:nvPr/>
        </p:nvSpPr>
        <p:spPr>
          <a:xfrm>
            <a:off x="-72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25:11-13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8" name="" descr=""/>
          <p:cNvPicPr/>
          <p:nvPr/>
        </p:nvPicPr>
        <p:blipFill>
          <a:blip r:embed="rId1"/>
          <a:stretch/>
        </p:blipFill>
        <p:spPr>
          <a:xfrm>
            <a:off x="0" y="0"/>
            <a:ext cx="10115280" cy="5684040"/>
          </a:xfrm>
          <a:prstGeom prst="rect">
            <a:avLst/>
          </a:prstGeom>
          <a:ln w="0">
            <a:noFill/>
          </a:ln>
        </p:spPr>
      </p:pic>
      <p:sp>
        <p:nvSpPr>
          <p:cNvPr id="139"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25:11-13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Afterward the other virgins came also, saying, ‘Lord, Lord, open to us!’ (12) But he answered and said, ‘Assuredly, I say to you, I do not ____ you.’ (13) “Watch therefore, for you know neither the day nor the hour in which the Son of Man is coming.</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0" name="" descr=""/>
          <p:cNvPicPr/>
          <p:nvPr/>
        </p:nvPicPr>
        <p:blipFill>
          <a:blip r:embed="rId1"/>
          <a:stretch/>
        </p:blipFill>
        <p:spPr>
          <a:xfrm>
            <a:off x="0" y="0"/>
            <a:ext cx="10115280" cy="5684040"/>
          </a:xfrm>
          <a:prstGeom prst="rect">
            <a:avLst/>
          </a:prstGeom>
          <a:ln w="0">
            <a:noFill/>
          </a:ln>
        </p:spPr>
      </p:pic>
      <p:sp>
        <p:nvSpPr>
          <p:cNvPr id="141" name="CustomShape 1"/>
          <p:cNvSpPr/>
          <p:nvPr/>
        </p:nvSpPr>
        <p:spPr>
          <a:xfrm>
            <a:off x="-72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Ezekiel 33:31,32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2" name="" descr=""/>
          <p:cNvPicPr/>
          <p:nvPr/>
        </p:nvPicPr>
        <p:blipFill>
          <a:blip r:embed="rId1"/>
          <a:stretch/>
        </p:blipFill>
        <p:spPr>
          <a:xfrm>
            <a:off x="0" y="0"/>
            <a:ext cx="10115280" cy="5684040"/>
          </a:xfrm>
          <a:prstGeom prst="rect">
            <a:avLst/>
          </a:prstGeom>
          <a:ln w="0">
            <a:noFill/>
          </a:ln>
        </p:spPr>
      </p:pic>
      <p:sp>
        <p:nvSpPr>
          <p:cNvPr id="143"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33:31,32</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So they come to you as people do, they sit before you as My people, and they ____ your words, but they do not do them; for with their mouth they show much ____, but their hearts pursue their own ____. (32) Indeed you are to them as a very lovely song of one who has a pleasant voice and can play well on an instrument; for they hear your words, but they do not __ them.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4" name="" descr=""/>
          <p:cNvPicPr/>
          <p:nvPr/>
        </p:nvPicPr>
        <p:blipFill>
          <a:blip r:embed="rId1"/>
          <a:stretch/>
        </p:blipFill>
        <p:spPr>
          <a:xfrm>
            <a:off x="0" y="14400"/>
            <a:ext cx="10115280" cy="5669640"/>
          </a:xfrm>
          <a:prstGeom prst="rect">
            <a:avLst/>
          </a:prstGeom>
          <a:ln w="0">
            <a:noFill/>
          </a:ln>
        </p:spPr>
      </p:pic>
      <p:sp>
        <p:nvSpPr>
          <p:cNvPr id="145" name="CustomShape 1"/>
          <p:cNvSpPr/>
          <p:nvPr/>
        </p:nvSpPr>
        <p:spPr>
          <a:xfrm>
            <a:off x="0" y="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Luke 13:25-27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6" name="" descr=""/>
          <p:cNvPicPr/>
          <p:nvPr/>
        </p:nvPicPr>
        <p:blipFill>
          <a:blip r:embed="rId1"/>
          <a:stretch/>
        </p:blipFill>
        <p:spPr>
          <a:xfrm>
            <a:off x="0" y="0"/>
            <a:ext cx="10115280" cy="5684040"/>
          </a:xfrm>
          <a:prstGeom prst="rect">
            <a:avLst/>
          </a:prstGeom>
          <a:ln w="0">
            <a:noFill/>
          </a:ln>
        </p:spPr>
      </p:pic>
      <p:sp>
        <p:nvSpPr>
          <p:cNvPr id="147"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13:25-27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When once the Master of the house has risen up and shut the door, and you begin to stand outside and knock at the door, saying, ‘Lord, Lord, open for us,’ and He will answer and say to you, ‘I do not know you, where you are from,’ (26) then you will begin to say, ‘We ate and drank in Your presence, and You taught in our streets.’ (27) But He will say, ‘I tell you I do not ____ you, where you are from. Depart from Me, all you _______ of 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8" name="TextShape 1"/>
          <p:cNvSpPr txBox="1"/>
          <p:nvPr/>
        </p:nvSpPr>
        <p:spPr>
          <a:xfrm>
            <a:off x="620892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15:3</a:t>
            </a:r>
            <a:endParaRPr b="0" lang="en-US" sz="2400" spc="-1" strike="noStrike">
              <a:latin typeface="Arial"/>
            </a:endParaRPr>
          </a:p>
        </p:txBody>
      </p:sp>
      <p:pic>
        <p:nvPicPr>
          <p:cNvPr id="149" name="" descr=""/>
          <p:cNvPicPr/>
          <p:nvPr/>
        </p:nvPicPr>
        <p:blipFill>
          <a:blip r:embed="rId1"/>
          <a:stretch/>
        </p:blipFill>
        <p:spPr>
          <a:xfrm>
            <a:off x="0" y="-5760"/>
            <a:ext cx="10115280" cy="5689800"/>
          </a:xfrm>
          <a:prstGeom prst="rect">
            <a:avLst/>
          </a:prstGeom>
          <a:ln w="0">
            <a:noFill/>
          </a:ln>
        </p:spPr>
      </p:pic>
      <p:sp>
        <p:nvSpPr>
          <p:cNvPr id="150" name="CustomShape 2"/>
          <p:cNvSpPr/>
          <p:nvPr/>
        </p:nvSpPr>
        <p:spPr>
          <a:xfrm>
            <a:off x="6120000" y="52200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7:22,23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1" name="" descr=""/>
          <p:cNvPicPr/>
          <p:nvPr/>
        </p:nvPicPr>
        <p:blipFill>
          <a:blip r:embed="rId1"/>
          <a:stretch/>
        </p:blipFill>
        <p:spPr>
          <a:xfrm>
            <a:off x="0" y="0"/>
            <a:ext cx="10115280" cy="5684040"/>
          </a:xfrm>
          <a:prstGeom prst="rect">
            <a:avLst/>
          </a:prstGeom>
          <a:ln w="0">
            <a:noFill/>
          </a:ln>
        </p:spPr>
      </p:pic>
      <p:sp>
        <p:nvSpPr>
          <p:cNvPr id="15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7:22,23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Many will say to Me in that day, ‘Lord, Lord, have we not prophesied in Your name, cast out ______ in Your name, and done many _______ in Your name?’ (23) And then I will declare to them, ‘I never knew you; depart from Me, you who practice lawlessness!’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3" name="" descr=""/>
          <p:cNvPicPr/>
          <p:nvPr/>
        </p:nvPicPr>
        <p:blipFill>
          <a:blip r:embed="rId1"/>
          <a:stretch/>
        </p:blipFill>
        <p:spPr>
          <a:xfrm>
            <a:off x="0" y="0"/>
            <a:ext cx="10115280" cy="5684040"/>
          </a:xfrm>
          <a:prstGeom prst="rect">
            <a:avLst/>
          </a:prstGeom>
          <a:ln w="0">
            <a:noFill/>
          </a:ln>
        </p:spPr>
      </p:pic>
      <p:sp>
        <p:nvSpPr>
          <p:cNvPr id="154" name="CustomShape 1"/>
          <p:cNvSpPr/>
          <p:nvPr/>
        </p:nvSpPr>
        <p:spPr>
          <a:xfrm>
            <a:off x="6410160" y="52218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Revelation 3:3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5" name="" descr=""/>
          <p:cNvPicPr/>
          <p:nvPr/>
        </p:nvPicPr>
        <p:blipFill>
          <a:blip r:embed="rId1"/>
          <a:stretch/>
        </p:blipFill>
        <p:spPr>
          <a:xfrm>
            <a:off x="0" y="0"/>
            <a:ext cx="10115280" cy="5684040"/>
          </a:xfrm>
          <a:prstGeom prst="rect">
            <a:avLst/>
          </a:prstGeom>
          <a:ln w="0">
            <a:noFill/>
          </a:ln>
        </p:spPr>
      </p:pic>
      <p:sp>
        <p:nvSpPr>
          <p:cNvPr id="15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3:3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Remember therefore how you have received and heard; hold fast and ______. Therefore if you will not watch, I will come upon you as a thief, and you will not know what hour I will come upon you.</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 descr=""/>
          <p:cNvPicPr/>
          <p:nvPr/>
        </p:nvPicPr>
        <p:blipFill>
          <a:blip r:embed="rId1"/>
          <a:stretch/>
        </p:blipFill>
        <p:spPr>
          <a:xfrm>
            <a:off x="0" y="0"/>
            <a:ext cx="10115280" cy="5684040"/>
          </a:xfrm>
          <a:prstGeom prst="rect">
            <a:avLst/>
          </a:prstGeom>
          <a:ln w="0">
            <a:noFill/>
          </a:ln>
        </p:spPr>
      </p:pic>
      <p:sp>
        <p:nvSpPr>
          <p:cNvPr id="15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22:12</a:t>
            </a:r>
            <a:endParaRPr b="0" lang="en-US" sz="5400" spc="-1" strike="noStrike">
              <a:latin typeface="Arial"/>
            </a:endParaRPr>
          </a:p>
          <a:p>
            <a:r>
              <a:rPr b="0" lang="en-US" sz="3000" spc="-1" strike="noStrike">
                <a:solidFill>
                  <a:srgbClr val="3465a4"/>
                </a:solidFill>
                <a:latin typeface="Raleway"/>
                <a:ea typeface="Raleway"/>
              </a:rPr>
              <a:t>   </a:t>
            </a:r>
            <a:r>
              <a:rPr b="0" lang="en-US" sz="3000" spc="-21" strike="noStrike">
                <a:solidFill>
                  <a:srgbClr val="3465a4"/>
                </a:solidFill>
                <a:latin typeface="Raleway"/>
                <a:ea typeface="Raleway"/>
              </a:rPr>
              <a:t>And behold, I am coming _______, and My ______</a:t>
            </a:r>
            <a:r>
              <a:rPr b="0" lang="en-US" sz="3000" spc="-35" strike="noStrike">
                <a:solidFill>
                  <a:srgbClr val="3465a4"/>
                </a:solidFill>
                <a:latin typeface="Raleway"/>
                <a:ea typeface="Raleway"/>
              </a:rPr>
              <a:t> is with Me, to give to every one according to his work.</a:t>
            </a:r>
            <a:endParaRPr b="0" lang="en-US" sz="3000" spc="-1" strike="noStrike">
              <a:latin typeface="Arial"/>
            </a:endParaRPr>
          </a:p>
        </p:txBody>
      </p:sp>
      <p:sp>
        <p:nvSpPr>
          <p:cNvPr id="159" name="CustomShape 2"/>
          <p:cNvSpPr/>
          <p:nvPr/>
        </p:nvSpPr>
        <p:spPr>
          <a:xfrm>
            <a:off x="6086160" y="52218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Revelation 22:12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0"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1" name="" descr=""/>
          <p:cNvPicPr/>
          <p:nvPr/>
        </p:nvPicPr>
        <p:blipFill>
          <a:blip r:embed="rId1"/>
          <a:stretch/>
        </p:blipFill>
        <p:spPr>
          <a:xfrm>
            <a:off x="0" y="0"/>
            <a:ext cx="10080000" cy="5670000"/>
          </a:xfrm>
          <a:prstGeom prst="rect">
            <a:avLst/>
          </a:prstGeom>
          <a:ln w="0">
            <a:noFill/>
          </a:ln>
        </p:spPr>
      </p:pic>
      <p:sp>
        <p:nvSpPr>
          <p:cNvPr id="162" name="CustomShape 1"/>
          <p:cNvSpPr/>
          <p:nvPr/>
        </p:nvSpPr>
        <p:spPr>
          <a:xfrm>
            <a:off x="6806160" y="52218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Isaiah 53:11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3" name="" descr=""/>
          <p:cNvPicPr/>
          <p:nvPr/>
        </p:nvPicPr>
        <p:blipFill>
          <a:blip r:embed="rId1"/>
          <a:stretch/>
        </p:blipFill>
        <p:spPr>
          <a:xfrm>
            <a:off x="0" y="0"/>
            <a:ext cx="10115280" cy="5684040"/>
          </a:xfrm>
          <a:prstGeom prst="rect">
            <a:avLst/>
          </a:prstGeom>
          <a:ln w="0">
            <a:noFill/>
          </a:ln>
        </p:spPr>
      </p:pic>
      <p:sp>
        <p:nvSpPr>
          <p:cNvPr id="16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53:11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shall see the labor of His soul, and be _________...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5" name="" descr=""/>
          <p:cNvPicPr/>
          <p:nvPr/>
        </p:nvPicPr>
        <p:blipFill>
          <a:blip r:embed="rId1"/>
          <a:stretch/>
        </p:blipFill>
        <p:spPr>
          <a:xfrm>
            <a:off x="0" y="0"/>
            <a:ext cx="10115280" cy="568404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2306</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cp:lastPrinted>2020-11-22T07:59:32Z</cp:lastPrinted>
  <dcterms:modified xsi:type="dcterms:W3CDTF">2021-01-30T07:59:05Z</dcterms:modified>
  <cp:revision>167</cp:revision>
  <dc:subject/>
  <dc:title/>
</cp:coreProperties>
</file>